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74" r:id="rId2"/>
    <p:sldId id="291" r:id="rId3"/>
    <p:sldId id="293" r:id="rId4"/>
    <p:sldId id="294" r:id="rId5"/>
    <p:sldId id="298" r:id="rId6"/>
    <p:sldId id="297" r:id="rId7"/>
    <p:sldId id="299" r:id="rId8"/>
    <p:sldId id="300" r:id="rId9"/>
    <p:sldId id="301" r:id="rId10"/>
    <p:sldId id="295" r:id="rId11"/>
    <p:sldId id="302" r:id="rId12"/>
    <p:sldId id="303" r:id="rId13"/>
    <p:sldId id="304" r:id="rId14"/>
    <p:sldId id="305" r:id="rId15"/>
    <p:sldId id="282" r:id="rId16"/>
    <p:sldId id="269" r:id="rId17"/>
    <p:sldId id="292" r:id="rId18"/>
    <p:sldId id="278" r:id="rId19"/>
    <p:sldId id="289" r:id="rId20"/>
    <p:sldId id="284" r:id="rId21"/>
    <p:sldId id="283" r:id="rId22"/>
    <p:sldId id="272" r:id="rId23"/>
    <p:sldId id="277" r:id="rId24"/>
    <p:sldId id="273" r:id="rId25"/>
    <p:sldId id="276" r:id="rId26"/>
    <p:sldId id="270" r:id="rId27"/>
    <p:sldId id="287" r:id="rId28"/>
    <p:sldId id="286" r:id="rId29"/>
    <p:sldId id="280" r:id="rId30"/>
    <p:sldId id="290" r:id="rId31"/>
    <p:sldId id="27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14" autoAdjust="0"/>
    <p:restoredTop sz="94660"/>
  </p:normalViewPr>
  <p:slideViewPr>
    <p:cSldViewPr>
      <p:cViewPr>
        <p:scale>
          <a:sx n="72" d="100"/>
          <a:sy n="72" d="100"/>
        </p:scale>
        <p:origin x="-2034" y="-846"/>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E44736-B568-4DCF-95F4-84641257A92D}" type="datetimeFigureOut">
              <a:rPr lang="en-US" smtClean="0"/>
              <a:t>6/16/2015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5C03AC-409F-4A60-9287-B404B9F858F1}" type="slidenum">
              <a:rPr lang="en-US" smtClean="0"/>
              <a:t>‹#›</a:t>
            </a:fld>
            <a:endParaRPr lang="en-US"/>
          </a:p>
        </p:txBody>
      </p:sp>
    </p:spTree>
    <p:extLst>
      <p:ext uri="{BB962C8B-B14F-4D97-AF65-F5344CB8AC3E}">
        <p14:creationId xmlns:p14="http://schemas.microsoft.com/office/powerpoint/2010/main" val="3694183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F9FDF-BD3F-4F06-B972-3670D429C05E}" type="datetimeFigureOut">
              <a:rPr lang="en-US" smtClean="0"/>
              <a:t>6/16/2015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2100D9-788B-4346-A895-1B74C3937C9A}" type="slidenum">
              <a:rPr lang="en-US" smtClean="0"/>
              <a:t>‹#›</a:t>
            </a:fld>
            <a:endParaRPr lang="en-US"/>
          </a:p>
        </p:txBody>
      </p:sp>
    </p:spTree>
    <p:extLst>
      <p:ext uri="{BB962C8B-B14F-4D97-AF65-F5344CB8AC3E}">
        <p14:creationId xmlns:p14="http://schemas.microsoft.com/office/powerpoint/2010/main" val="48303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2100D9-788B-4346-A895-1B74C3937C9A}" type="slidenum">
              <a:rPr lang="en-US" smtClean="0"/>
              <a:t>1</a:t>
            </a:fld>
            <a:endParaRPr lang="en-US"/>
          </a:p>
        </p:txBody>
      </p:sp>
    </p:spTree>
    <p:extLst>
      <p:ext uri="{BB962C8B-B14F-4D97-AF65-F5344CB8AC3E}">
        <p14:creationId xmlns:p14="http://schemas.microsoft.com/office/powerpoint/2010/main" val="744629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11</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12</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13</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14</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DA176B-9BE7-7447-A8F2-DEC70149A761}" type="slidenum">
              <a:rPr lang="en-US"/>
              <a:pPr/>
              <a:t>15</a:t>
            </a:fld>
            <a:endParaRPr lang="en-US"/>
          </a:p>
        </p:txBody>
      </p:sp>
      <p:sp>
        <p:nvSpPr>
          <p:cNvPr id="10445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2100D9-788B-4346-A895-1B74C3937C9A}" type="slidenum">
              <a:rPr lang="en-US" smtClean="0"/>
              <a:t>18</a:t>
            </a:fld>
            <a:endParaRPr lang="en-US"/>
          </a:p>
        </p:txBody>
      </p:sp>
    </p:spTree>
    <p:extLst>
      <p:ext uri="{BB962C8B-B14F-4D97-AF65-F5344CB8AC3E}">
        <p14:creationId xmlns:p14="http://schemas.microsoft.com/office/powerpoint/2010/main" val="2427980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9BDBCA-6833-3343-A477-3562EA842864}" type="slidenum">
              <a:rPr lang="en-US"/>
              <a:pPr/>
              <a:t>19</a:t>
            </a:fld>
            <a:endParaRPr lang="en-US"/>
          </a:p>
        </p:txBody>
      </p:sp>
      <p:sp>
        <p:nvSpPr>
          <p:cNvPr id="15155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A07A5E-56BC-4843-A39B-F9C704246B82}" type="slidenum">
              <a:rPr lang="en-US"/>
              <a:pPr/>
              <a:t>20</a:t>
            </a:fld>
            <a:endParaRPr lang="en-US"/>
          </a:p>
        </p:txBody>
      </p:sp>
      <p:sp>
        <p:nvSpPr>
          <p:cNvPr id="143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742551-9949-0E4E-9E87-9468254712D5}" type="slidenum">
              <a:rPr lang="en-US"/>
              <a:pPr/>
              <a:t>21</a:t>
            </a:fld>
            <a:endParaRPr lang="en-US"/>
          </a:p>
        </p:txBody>
      </p:sp>
      <p:sp>
        <p:nvSpPr>
          <p:cNvPr id="1454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ECBED-1D01-6C46-937D-4E64734A38EA}" type="slidenum">
              <a:rPr lang="en-US"/>
              <a:pPr/>
              <a:t>27</a:t>
            </a:fld>
            <a:endParaRPr lang="en-US"/>
          </a:p>
        </p:txBody>
      </p:sp>
      <p:sp>
        <p:nvSpPr>
          <p:cNvPr id="149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3</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6A2A67-328A-1A49-B764-307AAC00727A}" type="slidenum">
              <a:rPr lang="en-US"/>
              <a:pPr/>
              <a:t>28</a:t>
            </a:fld>
            <a:endParaRPr lang="en-US"/>
          </a:p>
        </p:txBody>
      </p:sp>
      <p:sp>
        <p:nvSpPr>
          <p:cNvPr id="13926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30</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4</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5</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6</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7</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8</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9</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7AAEA-EDEF-E842-8A11-5762BEAA450E}" type="slidenum">
              <a:rPr lang="en-US"/>
              <a:pPr/>
              <a:t>10</a:t>
            </a:fld>
            <a:endParaRPr lang="en-US"/>
          </a:p>
        </p:txBody>
      </p:sp>
      <p:sp>
        <p:nvSpPr>
          <p:cNvPr id="147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D1BA78-B124-4F83-8F81-4C04600A027F}"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222994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1BA78-B124-4F83-8F81-4C04600A027F}"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2568784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1BA78-B124-4F83-8F81-4C04600A027F}"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138988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D1BA78-B124-4F83-8F81-4C04600A027F}"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169657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1BA78-B124-4F83-8F81-4C04600A027F}"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391210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D1BA78-B124-4F83-8F81-4C04600A027F}"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132115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D1BA78-B124-4F83-8F81-4C04600A027F}" type="datetimeFigureOut">
              <a:rPr lang="en-US" smtClean="0"/>
              <a:t>6/16/2015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262997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D1BA78-B124-4F83-8F81-4C04600A027F}" type="datetimeFigureOut">
              <a:rPr lang="en-US" smtClean="0"/>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833714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1BA78-B124-4F83-8F81-4C04600A027F}" type="datetimeFigureOut">
              <a:rPr lang="en-US" smtClean="0"/>
              <a:t>6/16/2015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400809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D1BA78-B124-4F83-8F81-4C04600A027F}"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18648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D1BA78-B124-4F83-8F81-4C04600A027F}"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3ED81-C515-498C-B5C6-D5656E48E08F}" type="slidenum">
              <a:rPr lang="en-US" smtClean="0"/>
              <a:t>‹#›</a:t>
            </a:fld>
            <a:endParaRPr lang="en-US"/>
          </a:p>
        </p:txBody>
      </p:sp>
    </p:spTree>
    <p:extLst>
      <p:ext uri="{BB962C8B-B14F-4D97-AF65-F5344CB8AC3E}">
        <p14:creationId xmlns:p14="http://schemas.microsoft.com/office/powerpoint/2010/main" val="3163709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1BA78-B124-4F83-8F81-4C04600A027F}" type="datetimeFigureOut">
              <a:rPr lang="en-US" smtClean="0"/>
              <a:t>6/16/2015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3ED81-C515-498C-B5C6-D5656E48E08F}" type="slidenum">
              <a:rPr lang="en-US" smtClean="0"/>
              <a:t>‹#›</a:t>
            </a:fld>
            <a:endParaRPr lang="en-US"/>
          </a:p>
        </p:txBody>
      </p:sp>
    </p:spTree>
    <p:extLst>
      <p:ext uri="{BB962C8B-B14F-4D97-AF65-F5344CB8AC3E}">
        <p14:creationId xmlns:p14="http://schemas.microsoft.com/office/powerpoint/2010/main" val="2451700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fiskeja@tjsl.edu" TargetMode="External"/><Relationship Id="rId2" Type="http://schemas.openxmlformats.org/officeDocument/2006/relationships/hyperlink" Target="http://www.linkedin.com/in/williambyrn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828800"/>
            <a:ext cx="8458200" cy="2743200"/>
          </a:xfrm>
        </p:spPr>
        <p:txBody>
          <a:bodyPr>
            <a:normAutofit fontScale="90000"/>
          </a:bodyPr>
          <a:lstStyle/>
          <a:p>
            <a:r>
              <a:rPr lang="en-US" sz="4000" b="1" dirty="0" smtClean="0"/>
              <a:t/>
            </a:r>
            <a:br>
              <a:rPr lang="en-US" sz="4000" b="1" dirty="0" smtClean="0"/>
            </a:br>
            <a:r>
              <a:rPr lang="en-US" sz="4000" b="1" dirty="0" smtClean="0"/>
              <a:t/>
            </a:r>
            <a:br>
              <a:rPr lang="en-US" sz="4000" b="1" dirty="0" smtClean="0"/>
            </a:br>
            <a:r>
              <a:rPr lang="en-US" sz="4000" b="1" dirty="0" smtClean="0"/>
              <a:t>D</a:t>
            </a:r>
            <a:r>
              <a:rPr lang="en-US" sz="3600" b="1" dirty="0" smtClean="0"/>
              <a:t>istance </a:t>
            </a:r>
            <a:r>
              <a:rPr lang="en-US" sz="3600" b="1" dirty="0"/>
              <a:t>Learning in Legal Education: </a:t>
            </a:r>
            <a:r>
              <a:rPr lang="en-US" sz="3600" b="1" dirty="0" smtClean="0"/>
              <a:t/>
            </a:r>
            <a:br>
              <a:rPr lang="en-US" sz="3600" b="1" dirty="0" smtClean="0"/>
            </a:br>
            <a:r>
              <a:rPr lang="en-US" sz="3600" b="1" dirty="0" smtClean="0"/>
              <a:t>Design</a:t>
            </a:r>
            <a:r>
              <a:rPr lang="en-US" sz="3600" b="1" dirty="0"/>
              <a:t>, Delivery and Recommended Practices</a:t>
            </a:r>
            <a:r>
              <a:rPr lang="en-US" sz="3600" b="1" dirty="0" smtClean="0"/>
              <a:t>.</a:t>
            </a:r>
            <a:br>
              <a:rPr lang="en-US" sz="3600" b="1" dirty="0" smtClean="0"/>
            </a:br>
            <a:r>
              <a:rPr lang="en-US" sz="3600" b="1" dirty="0" smtClean="0"/>
              <a:t/>
            </a:r>
            <a:br>
              <a:rPr lang="en-US" sz="3600" b="1" dirty="0" smtClean="0"/>
            </a:br>
            <a:r>
              <a:rPr lang="en-US" sz="3600" b="1" dirty="0" smtClean="0"/>
              <a:t>“The </a:t>
            </a:r>
            <a:r>
              <a:rPr lang="en-US" sz="3600" b="1" dirty="0"/>
              <a:t>Road Travelled &amp; The Journey Yet </a:t>
            </a:r>
            <a:r>
              <a:rPr lang="en-US" sz="3600" b="1" dirty="0" smtClean="0"/>
              <a:t>Ahead” </a:t>
            </a:r>
            <a:br>
              <a:rPr lang="en-US" sz="3600" b="1" dirty="0" smtClean="0"/>
            </a:br>
            <a:r>
              <a:rPr lang="en-US" sz="3600" b="1" dirty="0"/>
              <a:t/>
            </a:r>
            <a:br>
              <a:rPr lang="en-US" sz="3600" b="1" dirty="0"/>
            </a:br>
            <a:r>
              <a:rPr lang="en-US" sz="3600" b="1" dirty="0" smtClean="0"/>
              <a:t>William Byrnes (Texas A&amp;M)  </a:t>
            </a:r>
            <a:br>
              <a:rPr lang="en-US" sz="3600" b="1" dirty="0" smtClean="0"/>
            </a:br>
            <a:r>
              <a:rPr lang="en-US" sz="3600" b="1" dirty="0" smtClean="0"/>
              <a:t>Jason Fiske (Thomas Jefferson)</a:t>
            </a:r>
            <a:br>
              <a:rPr lang="en-US" sz="3600" b="1" dirty="0" smtClean="0"/>
            </a:br>
            <a:r>
              <a:rPr lang="en-US" sz="3600" b="1" dirty="0" smtClean="0"/>
              <a:t/>
            </a:r>
            <a:br>
              <a:rPr lang="en-US" sz="3600" b="1" dirty="0" smtClean="0"/>
            </a:br>
            <a:r>
              <a:rPr lang="en-US" sz="3600" b="1" dirty="0" smtClean="0"/>
              <a:t>CALI</a:t>
            </a:r>
            <a:br>
              <a:rPr lang="en-US" sz="3600" b="1" dirty="0" smtClean="0"/>
            </a:br>
            <a:r>
              <a:rPr lang="en-US" sz="3600" b="1" dirty="0" smtClean="0"/>
              <a:t>June 18, 2015</a:t>
            </a:r>
            <a:r>
              <a:rPr lang="en-US" sz="4000" b="1" dirty="0"/>
              <a:t/>
            </a:r>
            <a:br>
              <a:rPr lang="en-US" sz="4000" b="1" dirty="0"/>
            </a:br>
            <a:r>
              <a:rPr lang="en-US" sz="2800" dirty="0"/>
              <a:t/>
            </a:r>
            <a:br>
              <a:rPr lang="en-US" sz="2800" dirty="0"/>
            </a:br>
            <a:endParaRPr lang="en-US" sz="3100" dirty="0">
              <a:latin typeface="Arial" pitchFamily="34" charset="0"/>
              <a:cs typeface="Arial" pitchFamily="34" charset="0"/>
            </a:endParaRPr>
          </a:p>
        </p:txBody>
      </p:sp>
    </p:spTree>
    <p:extLst>
      <p:ext uri="{BB962C8B-B14F-4D97-AF65-F5344CB8AC3E}">
        <p14:creationId xmlns:p14="http://schemas.microsoft.com/office/powerpoint/2010/main" val="2340121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a:xfrm>
            <a:off x="92075" y="274638"/>
            <a:ext cx="8899525" cy="1143000"/>
          </a:xfrm>
        </p:spPr>
        <p:txBody>
          <a:bodyPr>
            <a:normAutofit fontScale="90000"/>
          </a:bodyPr>
          <a:lstStyle/>
          <a:p>
            <a:r>
              <a:rPr lang="en-US" b="1" dirty="0"/>
              <a:t>Chapter 3: Instructional Technology Tools</a:t>
            </a:r>
            <a:endParaRPr lang="en-US"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 name="Rectangle 1"/>
          <p:cNvSpPr/>
          <p:nvPr/>
        </p:nvSpPr>
        <p:spPr>
          <a:xfrm>
            <a:off x="536712" y="1676400"/>
            <a:ext cx="8150087" cy="4401205"/>
          </a:xfrm>
          <a:prstGeom prst="rect">
            <a:avLst/>
          </a:prstGeom>
        </p:spPr>
        <p:txBody>
          <a:bodyPr wrap="square">
            <a:spAutoFit/>
          </a:bodyPr>
          <a:lstStyle/>
          <a:p>
            <a:r>
              <a:rPr lang="en-US" sz="3600" b="1" dirty="0" smtClean="0"/>
              <a:t>Webcasts</a:t>
            </a:r>
          </a:p>
          <a:p>
            <a:endParaRPr lang="en-US" sz="3200" b="1" dirty="0" smtClean="0"/>
          </a:p>
          <a:p>
            <a:pPr marL="457200" indent="-457200">
              <a:buFont typeface="Arial" panose="020B0604020202020204" pitchFamily="34" charset="0"/>
              <a:buChar char="•"/>
            </a:pPr>
            <a:r>
              <a:rPr lang="en-US" sz="3600" dirty="0"/>
              <a:t>Site-to-site</a:t>
            </a:r>
          </a:p>
          <a:p>
            <a:pPr marL="457200" indent="-457200">
              <a:buFont typeface="Arial" panose="020B0604020202020204" pitchFamily="34" charset="0"/>
              <a:buChar char="•"/>
            </a:pPr>
            <a:r>
              <a:rPr lang="en-US" sz="3600" dirty="0"/>
              <a:t>Closed Broadcast</a:t>
            </a:r>
          </a:p>
          <a:p>
            <a:pPr marL="457200" indent="-457200">
              <a:buFont typeface="Arial" panose="020B0604020202020204" pitchFamily="34" charset="0"/>
              <a:buChar char="•"/>
            </a:pPr>
            <a:r>
              <a:rPr lang="en-US" sz="3600" dirty="0"/>
              <a:t>Open Broadcast</a:t>
            </a:r>
          </a:p>
          <a:p>
            <a:pPr marL="457200" indent="-457200">
              <a:buFont typeface="Arial" panose="020B0604020202020204" pitchFamily="34" charset="0"/>
              <a:buChar char="•"/>
            </a:pPr>
            <a:r>
              <a:rPr lang="en-US" sz="3600" dirty="0"/>
              <a:t>Visual Two-way vs. Visual One-way</a:t>
            </a:r>
          </a:p>
          <a:p>
            <a:pPr marL="457200" indent="-457200">
              <a:buFont typeface="Arial" panose="020B0604020202020204" pitchFamily="34" charset="0"/>
              <a:buChar char="•"/>
            </a:pPr>
            <a:r>
              <a:rPr lang="en-US" sz="3600" dirty="0"/>
              <a:t>Audio Two-way vs. Visual One-way</a:t>
            </a:r>
          </a:p>
          <a:p>
            <a:endParaRPr lang="en-US" sz="3200" dirty="0"/>
          </a:p>
        </p:txBody>
      </p:sp>
    </p:spTree>
    <p:extLst>
      <p:ext uri="{BB962C8B-B14F-4D97-AF65-F5344CB8AC3E}">
        <p14:creationId xmlns:p14="http://schemas.microsoft.com/office/powerpoint/2010/main" val="67043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a:xfrm>
            <a:off x="92075" y="274638"/>
            <a:ext cx="8899525" cy="1143000"/>
          </a:xfrm>
        </p:spPr>
        <p:txBody>
          <a:bodyPr>
            <a:normAutofit fontScale="90000"/>
          </a:bodyPr>
          <a:lstStyle/>
          <a:p>
            <a:r>
              <a:rPr lang="en-US" b="1" dirty="0"/>
              <a:t>Chapter </a:t>
            </a:r>
            <a:r>
              <a:rPr lang="en-US" b="1" dirty="0" smtClean="0"/>
              <a:t>4: Assessment </a:t>
            </a:r>
            <a:r>
              <a:rPr lang="en-US" b="1" dirty="0"/>
              <a:t>of Students, Courses </a:t>
            </a:r>
            <a:r>
              <a:rPr lang="en-US" b="1" dirty="0" smtClean="0"/>
              <a:t>&amp; </a:t>
            </a:r>
            <a:r>
              <a:rPr lang="en-US" b="1" dirty="0"/>
              <a:t>Programs</a:t>
            </a:r>
            <a:endParaRPr lang="en-US"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 name="Rectangle 1"/>
          <p:cNvSpPr/>
          <p:nvPr/>
        </p:nvSpPr>
        <p:spPr>
          <a:xfrm>
            <a:off x="381000" y="2438400"/>
            <a:ext cx="8150087" cy="2862322"/>
          </a:xfrm>
          <a:prstGeom prst="rect">
            <a:avLst/>
          </a:prstGeom>
        </p:spPr>
        <p:txBody>
          <a:bodyPr wrap="square">
            <a:spAutoFit/>
          </a:bodyPr>
          <a:lstStyle/>
          <a:p>
            <a:pPr marL="742950" lvl="0" indent="-742950">
              <a:buFont typeface="+mj-lt"/>
              <a:buAutoNum type="arabicPeriod"/>
            </a:pPr>
            <a:r>
              <a:rPr lang="en-US" sz="3600" i="1" dirty="0"/>
              <a:t>Assessment of Student Performance</a:t>
            </a:r>
            <a:r>
              <a:rPr lang="en-US" sz="3600" i="1" dirty="0" smtClean="0"/>
              <a:t>.</a:t>
            </a:r>
          </a:p>
          <a:p>
            <a:pPr marL="742950" lvl="0" indent="-742950">
              <a:buFont typeface="+mj-lt"/>
              <a:buAutoNum type="arabicPeriod"/>
            </a:pPr>
            <a:endParaRPr lang="en-US" sz="3600" dirty="0"/>
          </a:p>
          <a:p>
            <a:pPr marL="742950" lvl="0" indent="-742950">
              <a:buFont typeface="+mj-lt"/>
              <a:buAutoNum type="arabicPeriod"/>
            </a:pPr>
            <a:r>
              <a:rPr lang="en-US" sz="3600" i="1" dirty="0"/>
              <a:t>Assessment of Course Effectiveness.</a:t>
            </a:r>
            <a:r>
              <a:rPr lang="en-US" sz="3600" dirty="0"/>
              <a:t> </a:t>
            </a:r>
            <a:endParaRPr lang="en-US" sz="3600" dirty="0" smtClean="0"/>
          </a:p>
          <a:p>
            <a:pPr marL="742950" lvl="0" indent="-742950">
              <a:buFont typeface="+mj-lt"/>
              <a:buAutoNum type="arabicPeriod"/>
            </a:pPr>
            <a:endParaRPr lang="en-US" sz="3600" i="1" dirty="0" smtClean="0"/>
          </a:p>
          <a:p>
            <a:pPr marL="742950" lvl="0" indent="-742950">
              <a:buFont typeface="+mj-lt"/>
              <a:buAutoNum type="arabicPeriod"/>
            </a:pPr>
            <a:r>
              <a:rPr lang="en-US" sz="3600" i="1" dirty="0" smtClean="0"/>
              <a:t>Assessment </a:t>
            </a:r>
            <a:r>
              <a:rPr lang="en-US" sz="3600" i="1" dirty="0"/>
              <a:t>of Program Outcomes.</a:t>
            </a:r>
            <a:r>
              <a:rPr lang="en-US" sz="3600" dirty="0"/>
              <a:t> </a:t>
            </a:r>
          </a:p>
        </p:txBody>
      </p:sp>
    </p:spTree>
    <p:extLst>
      <p:ext uri="{BB962C8B-B14F-4D97-AF65-F5344CB8AC3E}">
        <p14:creationId xmlns:p14="http://schemas.microsoft.com/office/powerpoint/2010/main" val="2502982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a:xfrm>
            <a:off x="92075" y="274638"/>
            <a:ext cx="8899525" cy="1143000"/>
          </a:xfrm>
        </p:spPr>
        <p:txBody>
          <a:bodyPr>
            <a:normAutofit/>
          </a:bodyPr>
          <a:lstStyle/>
          <a:p>
            <a:r>
              <a:rPr lang="en-US" b="1" dirty="0"/>
              <a:t>Chapter </a:t>
            </a:r>
            <a:r>
              <a:rPr lang="en-US" b="1" dirty="0" smtClean="0"/>
              <a:t>4: Assessment &amp; Feedback</a:t>
            </a:r>
            <a:endParaRPr lang="en-US"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 name="Rectangle 1"/>
          <p:cNvSpPr/>
          <p:nvPr/>
        </p:nvSpPr>
        <p:spPr>
          <a:xfrm>
            <a:off x="380998" y="2133590"/>
            <a:ext cx="8150087" cy="3416320"/>
          </a:xfrm>
          <a:prstGeom prst="rect">
            <a:avLst/>
          </a:prstGeom>
        </p:spPr>
        <p:txBody>
          <a:bodyPr wrap="square">
            <a:spAutoFit/>
          </a:bodyPr>
          <a:lstStyle/>
          <a:p>
            <a:pPr marL="742950" indent="-742950">
              <a:buFont typeface="+mj-lt"/>
              <a:buAutoNum type="arabicPeriod"/>
            </a:pPr>
            <a:r>
              <a:rPr lang="en-US" sz="3600" i="1" dirty="0"/>
              <a:t>Rubrics</a:t>
            </a:r>
          </a:p>
          <a:p>
            <a:pPr marL="742950" indent="-742950">
              <a:buFont typeface="+mj-lt"/>
              <a:buAutoNum type="arabicPeriod"/>
            </a:pPr>
            <a:r>
              <a:rPr lang="en-US" sz="3600" i="1" dirty="0"/>
              <a:t>Feedback</a:t>
            </a:r>
          </a:p>
          <a:p>
            <a:pPr marL="742950" indent="-742950">
              <a:buFont typeface="+mj-lt"/>
              <a:buAutoNum type="arabicPeriod"/>
            </a:pPr>
            <a:r>
              <a:rPr lang="en-US" sz="3600" i="1" dirty="0"/>
              <a:t>Peer Grading</a:t>
            </a:r>
          </a:p>
          <a:p>
            <a:pPr marL="742950" indent="-742950">
              <a:buFont typeface="+mj-lt"/>
              <a:buAutoNum type="arabicPeriod"/>
            </a:pPr>
            <a:r>
              <a:rPr lang="en-US" sz="3600" i="1" dirty="0"/>
              <a:t>Attendance as Assessment</a:t>
            </a:r>
          </a:p>
          <a:p>
            <a:pPr marL="742950" indent="-742950">
              <a:buFont typeface="+mj-lt"/>
              <a:buAutoNum type="arabicPeriod"/>
            </a:pPr>
            <a:r>
              <a:rPr lang="en-US" sz="3600" i="1" dirty="0"/>
              <a:t>Gradebook/Dashboard</a:t>
            </a:r>
          </a:p>
          <a:p>
            <a:pPr marL="742950" indent="-742950">
              <a:buFont typeface="+mj-lt"/>
              <a:buAutoNum type="arabicPeriod"/>
            </a:pPr>
            <a:r>
              <a:rPr lang="en-US" sz="3600" i="1" dirty="0"/>
              <a:t>Online </a:t>
            </a:r>
            <a:r>
              <a:rPr lang="en-US" sz="3600" i="1" dirty="0" smtClean="0"/>
              <a:t>Quizzes</a:t>
            </a:r>
            <a:r>
              <a:rPr lang="en-US" sz="3600" dirty="0" smtClean="0"/>
              <a:t> </a:t>
            </a:r>
            <a:endParaRPr lang="en-US" sz="3600" dirty="0"/>
          </a:p>
        </p:txBody>
      </p:sp>
    </p:spTree>
    <p:extLst>
      <p:ext uri="{BB962C8B-B14F-4D97-AF65-F5344CB8AC3E}">
        <p14:creationId xmlns:p14="http://schemas.microsoft.com/office/powerpoint/2010/main" val="2669365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a:xfrm>
            <a:off x="92075" y="274638"/>
            <a:ext cx="8899525" cy="1143000"/>
          </a:xfrm>
        </p:spPr>
        <p:txBody>
          <a:bodyPr>
            <a:normAutofit fontScale="90000"/>
          </a:bodyPr>
          <a:lstStyle/>
          <a:p>
            <a:r>
              <a:rPr lang="en-US" b="1" dirty="0"/>
              <a:t>Chapter </a:t>
            </a:r>
            <a:r>
              <a:rPr lang="en-US" b="1" dirty="0" smtClean="0"/>
              <a:t>5: </a:t>
            </a:r>
            <a:r>
              <a:rPr lang="en-US" b="1" dirty="0"/>
              <a:t>Student Orientation, Student Services </a:t>
            </a:r>
            <a:r>
              <a:rPr lang="en-US" b="1" dirty="0"/>
              <a:t>&amp;</a:t>
            </a:r>
            <a:r>
              <a:rPr lang="en-US" b="1" dirty="0" smtClean="0"/>
              <a:t> </a:t>
            </a:r>
            <a:r>
              <a:rPr lang="en-US" b="1" dirty="0"/>
              <a:t>Computer Access </a:t>
            </a:r>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 name="Rectangle 1"/>
          <p:cNvSpPr/>
          <p:nvPr/>
        </p:nvSpPr>
        <p:spPr>
          <a:xfrm>
            <a:off x="367746" y="1828800"/>
            <a:ext cx="8150087" cy="4524315"/>
          </a:xfrm>
          <a:prstGeom prst="rect">
            <a:avLst/>
          </a:prstGeom>
        </p:spPr>
        <p:txBody>
          <a:bodyPr wrap="square">
            <a:spAutoFit/>
          </a:bodyPr>
          <a:lstStyle/>
          <a:p>
            <a:pPr marL="514350" lvl="0" indent="-514350">
              <a:buFont typeface="+mj-lt"/>
              <a:buAutoNum type="arabicPeriod"/>
            </a:pPr>
            <a:r>
              <a:rPr lang="en-US" sz="3200" i="1" dirty="0" smtClean="0"/>
              <a:t>Orientation</a:t>
            </a:r>
            <a:r>
              <a:rPr lang="en-US" sz="3200" dirty="0"/>
              <a:t>?</a:t>
            </a:r>
            <a:endParaRPr lang="en-US" sz="3200" dirty="0" smtClean="0"/>
          </a:p>
          <a:p>
            <a:pPr marL="514350" lvl="0" indent="-514350">
              <a:buFont typeface="+mj-lt"/>
              <a:buAutoNum type="arabicPeriod"/>
            </a:pPr>
            <a:endParaRPr lang="en-US" sz="3200" i="1" dirty="0" smtClean="0"/>
          </a:p>
          <a:p>
            <a:pPr marL="514350" lvl="0" indent="-514350">
              <a:buFont typeface="+mj-lt"/>
              <a:buAutoNum type="arabicPeriod"/>
            </a:pPr>
            <a:r>
              <a:rPr lang="en-US" sz="3200" i="1" dirty="0" smtClean="0"/>
              <a:t>Student services?</a:t>
            </a:r>
            <a:r>
              <a:rPr lang="en-US" sz="3200" dirty="0" smtClean="0"/>
              <a:t> (</a:t>
            </a:r>
            <a:r>
              <a:rPr lang="en-US" sz="3200" dirty="0"/>
              <a:t>Advising, Career Services, and Student Services Generally</a:t>
            </a:r>
            <a:r>
              <a:rPr lang="en-US" sz="3200" dirty="0" smtClean="0"/>
              <a:t>)</a:t>
            </a:r>
          </a:p>
          <a:p>
            <a:pPr lvl="0"/>
            <a:endParaRPr lang="en-US" sz="3200" dirty="0"/>
          </a:p>
          <a:p>
            <a:pPr marL="514350" lvl="0" indent="-514350">
              <a:buFont typeface="+mj-lt"/>
              <a:buAutoNum type="arabicPeriod"/>
            </a:pPr>
            <a:r>
              <a:rPr lang="en-US" sz="3200" i="1" dirty="0"/>
              <a:t>System requirements </a:t>
            </a:r>
            <a:r>
              <a:rPr lang="en-US" sz="3200" i="1" dirty="0" smtClean="0"/>
              <a:t>generally?</a:t>
            </a:r>
            <a:endParaRPr lang="en-US" sz="3200" dirty="0"/>
          </a:p>
          <a:p>
            <a:pPr marL="514350" lvl="0" indent="-514350">
              <a:buFont typeface="+mj-lt"/>
              <a:buAutoNum type="arabicPeriod"/>
            </a:pPr>
            <a:endParaRPr lang="en-US" sz="3200" i="1" dirty="0" smtClean="0"/>
          </a:p>
          <a:p>
            <a:pPr marL="514350" lvl="0" indent="-514350">
              <a:buFont typeface="+mj-lt"/>
              <a:buAutoNum type="arabicPeriod"/>
            </a:pPr>
            <a:r>
              <a:rPr lang="en-US" sz="3200" i="1" dirty="0" smtClean="0"/>
              <a:t>System </a:t>
            </a:r>
            <a:r>
              <a:rPr lang="en-US" sz="3200" i="1" dirty="0"/>
              <a:t>requirements across multiple </a:t>
            </a:r>
            <a:r>
              <a:rPr lang="en-US" sz="3200" i="1" dirty="0" smtClean="0"/>
              <a:t>devices?</a:t>
            </a:r>
            <a:endParaRPr lang="en-US" sz="3200" dirty="0"/>
          </a:p>
        </p:txBody>
      </p:sp>
    </p:spTree>
    <p:extLst>
      <p:ext uri="{BB962C8B-B14F-4D97-AF65-F5344CB8AC3E}">
        <p14:creationId xmlns:p14="http://schemas.microsoft.com/office/powerpoint/2010/main" val="1453314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a:xfrm>
            <a:off x="92075" y="274638"/>
            <a:ext cx="8899525" cy="1143000"/>
          </a:xfrm>
        </p:spPr>
        <p:txBody>
          <a:bodyPr>
            <a:normAutofit fontScale="90000"/>
          </a:bodyPr>
          <a:lstStyle/>
          <a:p>
            <a:r>
              <a:rPr lang="en-US" b="1" dirty="0"/>
              <a:t>Chapter 6</a:t>
            </a:r>
            <a:r>
              <a:rPr lang="en-US" b="1" dirty="0" smtClean="0"/>
              <a:t>: </a:t>
            </a:r>
            <a:r>
              <a:rPr lang="en-US" b="1" dirty="0"/>
              <a:t>Training </a:t>
            </a:r>
            <a:r>
              <a:rPr lang="en-US" b="1" dirty="0" smtClean="0"/>
              <a:t>&amp; </a:t>
            </a:r>
            <a:r>
              <a:rPr lang="en-US" b="1" dirty="0"/>
              <a:t>Technical Support</a:t>
            </a:r>
            <a:r>
              <a:rPr lang="en-US" dirty="0"/>
              <a:t/>
            </a:r>
            <a:br>
              <a:rPr lang="en-US" dirty="0"/>
            </a:br>
            <a:endParaRPr lang="en-US"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2" name="Rectangle 1"/>
          <p:cNvSpPr/>
          <p:nvPr/>
        </p:nvSpPr>
        <p:spPr>
          <a:xfrm>
            <a:off x="367746" y="1828800"/>
            <a:ext cx="8150087" cy="3970318"/>
          </a:xfrm>
          <a:prstGeom prst="rect">
            <a:avLst/>
          </a:prstGeom>
        </p:spPr>
        <p:txBody>
          <a:bodyPr wrap="square">
            <a:spAutoFit/>
          </a:bodyPr>
          <a:lstStyle/>
          <a:p>
            <a:pPr marL="514350" lvl="0" indent="-514350">
              <a:buFont typeface="+mj-lt"/>
              <a:buAutoNum type="arabicPeriod"/>
            </a:pPr>
            <a:r>
              <a:rPr lang="en-US" sz="3600" i="1" dirty="0"/>
              <a:t>Faculty </a:t>
            </a:r>
            <a:r>
              <a:rPr lang="en-US" sz="3600" i="1" dirty="0" smtClean="0"/>
              <a:t>Training</a:t>
            </a:r>
            <a:r>
              <a:rPr lang="en-US" sz="3600" dirty="0" smtClean="0"/>
              <a:t>?</a:t>
            </a:r>
          </a:p>
          <a:p>
            <a:pPr marL="514350" lvl="0" indent="-514350">
              <a:buFont typeface="+mj-lt"/>
              <a:buAutoNum type="arabicPeriod"/>
            </a:pPr>
            <a:endParaRPr lang="en-US" sz="3600" i="1" dirty="0" smtClean="0"/>
          </a:p>
          <a:p>
            <a:pPr marL="514350" lvl="0" indent="-514350">
              <a:buFont typeface="+mj-lt"/>
              <a:buAutoNum type="arabicPeriod"/>
            </a:pPr>
            <a:r>
              <a:rPr lang="en-US" sz="3600" i="1" dirty="0"/>
              <a:t>Student Training</a:t>
            </a:r>
            <a:r>
              <a:rPr lang="en-US" sz="3600" i="1" dirty="0" smtClean="0"/>
              <a:t>?</a:t>
            </a:r>
            <a:endParaRPr lang="en-US" sz="3600" dirty="0" smtClean="0"/>
          </a:p>
          <a:p>
            <a:pPr marL="514350" lvl="0" indent="-514350">
              <a:buFont typeface="+mj-lt"/>
              <a:buAutoNum type="arabicPeriod"/>
            </a:pPr>
            <a:endParaRPr lang="en-US" sz="3600" dirty="0"/>
          </a:p>
          <a:p>
            <a:pPr marL="514350" lvl="0" indent="-514350">
              <a:buFont typeface="+mj-lt"/>
              <a:buAutoNum type="arabicPeriod"/>
            </a:pPr>
            <a:r>
              <a:rPr lang="en-US" sz="3600" i="1" dirty="0"/>
              <a:t>Support Staff Training</a:t>
            </a:r>
            <a:r>
              <a:rPr lang="en-US" sz="3600" i="1" dirty="0" smtClean="0"/>
              <a:t>?</a:t>
            </a:r>
            <a:endParaRPr lang="en-US" sz="3600" dirty="0"/>
          </a:p>
          <a:p>
            <a:pPr marL="514350" lvl="0" indent="-514350">
              <a:buFont typeface="+mj-lt"/>
              <a:buAutoNum type="arabicPeriod"/>
            </a:pPr>
            <a:endParaRPr lang="en-US" sz="3600" i="1" dirty="0" smtClean="0"/>
          </a:p>
          <a:p>
            <a:pPr marL="514350" lvl="0" indent="-514350">
              <a:buFont typeface="+mj-lt"/>
              <a:buAutoNum type="arabicPeriod"/>
            </a:pPr>
            <a:r>
              <a:rPr lang="en-US" sz="3600" i="1" dirty="0"/>
              <a:t>Technical </a:t>
            </a:r>
            <a:r>
              <a:rPr lang="en-US" sz="3600" i="1" dirty="0" smtClean="0"/>
              <a:t>Staff </a:t>
            </a:r>
            <a:r>
              <a:rPr lang="en-US" sz="3600" i="1" dirty="0"/>
              <a:t>T</a:t>
            </a:r>
            <a:r>
              <a:rPr lang="en-US" sz="3600" i="1" dirty="0" smtClean="0"/>
              <a:t>raining?</a:t>
            </a:r>
            <a:endParaRPr lang="en-US" sz="3600" dirty="0"/>
          </a:p>
        </p:txBody>
      </p:sp>
    </p:spTree>
    <p:extLst>
      <p:ext uri="{BB962C8B-B14F-4D97-AF65-F5344CB8AC3E}">
        <p14:creationId xmlns:p14="http://schemas.microsoft.com/office/powerpoint/2010/main" val="1805670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6" name="Rectangle 16"/>
          <p:cNvSpPr>
            <a:spLocks noGrp="1" noChangeArrowheads="1"/>
          </p:cNvSpPr>
          <p:nvPr>
            <p:ph type="body" idx="1"/>
          </p:nvPr>
        </p:nvSpPr>
        <p:spPr>
          <a:xfrm>
            <a:off x="1066800" y="990600"/>
            <a:ext cx="7162800" cy="914400"/>
          </a:xfrm>
        </p:spPr>
        <p:txBody>
          <a:bodyPr>
            <a:noAutofit/>
          </a:bodyPr>
          <a:lstStyle/>
          <a:p>
            <a:pPr algn="ctr">
              <a:buFont typeface="Wingdings" charset="0"/>
              <a:buNone/>
            </a:pPr>
            <a:r>
              <a:rPr lang="en-US" sz="4400" b="1" dirty="0"/>
              <a:t>Are Experts Born or Made?</a:t>
            </a:r>
          </a:p>
        </p:txBody>
      </p:sp>
      <p:sp>
        <p:nvSpPr>
          <p:cNvPr id="25619" name="Rectangle 19"/>
          <p:cNvSpPr>
            <a:spLocks noChangeArrowheads="1"/>
          </p:cNvSpPr>
          <p:nvPr/>
        </p:nvSpPr>
        <p:spPr bwMode="auto">
          <a:xfrm>
            <a:off x="838200" y="4343400"/>
            <a:ext cx="7162800" cy="1754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3600" b="1" dirty="0" err="1"/>
              <a:t>Neuro</a:t>
            </a:r>
            <a:r>
              <a:rPr lang="en-US" sz="3600" b="1" dirty="0"/>
              <a:t> </a:t>
            </a:r>
            <a:r>
              <a:rPr lang="en-US" sz="3600" b="1" dirty="0" smtClean="0"/>
              <a:t>Scienc</a:t>
            </a:r>
            <a:r>
              <a:rPr lang="en-US" sz="3600" b="1" dirty="0"/>
              <a:t>e</a:t>
            </a:r>
            <a:endParaRPr lang="en-US" sz="3600" b="1" dirty="0" smtClean="0"/>
          </a:p>
          <a:p>
            <a:pPr algn="ctr"/>
            <a:r>
              <a:rPr lang="en-US" sz="3600" b="1" dirty="0" smtClean="0"/>
              <a:t>Learning </a:t>
            </a:r>
            <a:r>
              <a:rPr lang="en-US" sz="3600" b="1" dirty="0"/>
              <a:t>Psychology</a:t>
            </a:r>
          </a:p>
          <a:p>
            <a:pPr algn="ctr"/>
            <a:r>
              <a:rPr lang="en-US" sz="3600" b="1" dirty="0" smtClean="0"/>
              <a:t>&amp; Online </a:t>
            </a:r>
            <a:r>
              <a:rPr lang="en-US" sz="3600" b="1" dirty="0"/>
              <a:t>Pedagogy</a:t>
            </a:r>
          </a:p>
        </p:txBody>
      </p:sp>
      <p:pic>
        <p:nvPicPr>
          <p:cNvPr id="25620" name="Picture 20" descr="MPj038580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2133600"/>
            <a:ext cx="2743200"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1281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5620"/>
                                        </p:tgtEl>
                                        <p:attrNameLst>
                                          <p:attrName>style.visibility</p:attrName>
                                        </p:attrNameLst>
                                      </p:cBhvr>
                                      <p:to>
                                        <p:strVal val="visible"/>
                                      </p:to>
                                    </p:set>
                                    <p:anim calcmode="lin" valueType="num">
                                      <p:cBhvr>
                                        <p:cTn id="7" dur="500" fill="hold"/>
                                        <p:tgtEl>
                                          <p:spTgt spid="25620"/>
                                        </p:tgtEl>
                                        <p:attrNameLst>
                                          <p:attrName>ppt_w</p:attrName>
                                        </p:attrNameLst>
                                      </p:cBhvr>
                                      <p:tavLst>
                                        <p:tav tm="0">
                                          <p:val>
                                            <p:fltVal val="0"/>
                                          </p:val>
                                        </p:tav>
                                        <p:tav tm="100000">
                                          <p:val>
                                            <p:strVal val="#ppt_w"/>
                                          </p:val>
                                        </p:tav>
                                      </p:tavLst>
                                    </p:anim>
                                    <p:anim calcmode="lin" valueType="num">
                                      <p:cBhvr>
                                        <p:cTn id="8" dur="500" fill="hold"/>
                                        <p:tgtEl>
                                          <p:spTgt spid="25620"/>
                                        </p:tgtEl>
                                        <p:attrNameLst>
                                          <p:attrName>ppt_h</p:attrName>
                                        </p:attrNameLst>
                                      </p:cBhvr>
                                      <p:tavLst>
                                        <p:tav tm="0">
                                          <p:val>
                                            <p:fltVal val="0"/>
                                          </p:val>
                                        </p:tav>
                                        <p:tav tm="100000">
                                          <p:val>
                                            <p:strVal val="#ppt_h"/>
                                          </p:val>
                                        </p:tav>
                                      </p:tavLst>
                                    </p:anim>
                                    <p:anim calcmode="lin" valueType="num">
                                      <p:cBhvr>
                                        <p:cTn id="9" dur="500" fill="hold"/>
                                        <p:tgtEl>
                                          <p:spTgt spid="25620"/>
                                        </p:tgtEl>
                                        <p:attrNameLst>
                                          <p:attrName>style.rotation</p:attrName>
                                        </p:attrNameLst>
                                      </p:cBhvr>
                                      <p:tavLst>
                                        <p:tav tm="0">
                                          <p:val>
                                            <p:fltVal val="360"/>
                                          </p:val>
                                        </p:tav>
                                        <p:tav tm="100000">
                                          <p:val>
                                            <p:fltVal val="0"/>
                                          </p:val>
                                        </p:tav>
                                      </p:tavLst>
                                    </p:anim>
                                    <p:animEffect transition="in" filter="fade">
                                      <p:cBhvr>
                                        <p:cTn id="10" dur="500"/>
                                        <p:tgtEl>
                                          <p:spTgt spid="25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a:t>
            </a:r>
            <a:r>
              <a:rPr lang="en-US" dirty="0" smtClean="0"/>
              <a:t>this discussion interesting?</a:t>
            </a:r>
            <a:endParaRPr lang="en-US" dirty="0"/>
          </a:p>
        </p:txBody>
      </p:sp>
      <p:sp>
        <p:nvSpPr>
          <p:cNvPr id="3" name="Content Placeholder 2"/>
          <p:cNvSpPr>
            <a:spLocks noGrp="1"/>
          </p:cNvSpPr>
          <p:nvPr>
            <p:ph idx="1"/>
          </p:nvPr>
        </p:nvSpPr>
        <p:spPr/>
        <p:txBody>
          <a:bodyPr>
            <a:normAutofit/>
          </a:bodyPr>
          <a:lstStyle/>
          <a:p>
            <a:pPr lvl="1"/>
            <a:r>
              <a:rPr lang="en-US" sz="3200" dirty="0" smtClean="0"/>
              <a:t>May expand </a:t>
            </a:r>
            <a:r>
              <a:rPr lang="en-US" sz="3200" dirty="0"/>
              <a:t>the universe of </a:t>
            </a:r>
            <a:r>
              <a:rPr lang="en-US" sz="3200" dirty="0" smtClean="0"/>
              <a:t>pedagogical techniques for </a:t>
            </a:r>
            <a:r>
              <a:rPr lang="en-US" sz="3200" dirty="0"/>
              <a:t>the </a:t>
            </a:r>
            <a:r>
              <a:rPr lang="en-US" sz="3200" dirty="0" smtClean="0"/>
              <a:t>legal educator’s toolkit</a:t>
            </a:r>
          </a:p>
          <a:p>
            <a:pPr lvl="1"/>
            <a:r>
              <a:rPr lang="en-US" sz="3200" dirty="0" smtClean="0"/>
              <a:t> Exposure </a:t>
            </a:r>
            <a:r>
              <a:rPr lang="en-US" sz="3200" dirty="0"/>
              <a:t>to </a:t>
            </a:r>
            <a:r>
              <a:rPr lang="en-US" sz="3200" dirty="0" smtClean="0"/>
              <a:t>other teaching methods and technologies</a:t>
            </a:r>
          </a:p>
          <a:p>
            <a:pPr lvl="1"/>
            <a:r>
              <a:rPr lang="en-US" sz="3200" dirty="0" smtClean="0"/>
              <a:t>Understand overlap of </a:t>
            </a:r>
            <a:r>
              <a:rPr lang="en-US" sz="3200" dirty="0" err="1"/>
              <a:t>n</a:t>
            </a:r>
            <a:r>
              <a:rPr lang="en-US" sz="3200" dirty="0" err="1" smtClean="0"/>
              <a:t>euro</a:t>
            </a:r>
            <a:r>
              <a:rPr lang="en-US" sz="3200" dirty="0" smtClean="0"/>
              <a:t>-</a:t>
            </a:r>
            <a:r>
              <a:rPr lang="en-US" sz="3200" dirty="0"/>
              <a:t>s</a:t>
            </a:r>
            <a:r>
              <a:rPr lang="en-US" sz="3200" dirty="0" smtClean="0"/>
              <a:t>cience, learning </a:t>
            </a:r>
            <a:r>
              <a:rPr lang="en-US" sz="3200" dirty="0"/>
              <a:t>p</a:t>
            </a:r>
            <a:r>
              <a:rPr lang="en-US" sz="3200" dirty="0" smtClean="0"/>
              <a:t>sychology &amp; cognition</a:t>
            </a:r>
          </a:p>
          <a:p>
            <a:pPr lvl="1"/>
            <a:r>
              <a:rPr lang="en-US" sz="3200" dirty="0" smtClean="0"/>
              <a:t>Examples of outcome </a:t>
            </a:r>
            <a:r>
              <a:rPr lang="en-US" sz="3200" dirty="0"/>
              <a:t>b</a:t>
            </a:r>
            <a:r>
              <a:rPr lang="en-US" sz="3200" dirty="0" smtClean="0"/>
              <a:t>ased course designs </a:t>
            </a:r>
            <a:endParaRPr lang="en-US" sz="2400" dirty="0"/>
          </a:p>
          <a:p>
            <a:pPr marL="0" indent="0">
              <a:buNone/>
            </a:pPr>
            <a:endParaRPr lang="en-US" dirty="0"/>
          </a:p>
        </p:txBody>
      </p:sp>
    </p:spTree>
    <p:extLst>
      <p:ext uri="{BB962C8B-B14F-4D97-AF65-F5344CB8AC3E}">
        <p14:creationId xmlns:p14="http://schemas.microsoft.com/office/powerpoint/2010/main" val="4242730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it Legit?</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3900" b="1" dirty="0"/>
              <a:t>“On average, students in online learning conditions performed better than those receiving face-to-face instruction.”</a:t>
            </a:r>
          </a:p>
          <a:p>
            <a:pPr marL="0" indent="0">
              <a:buNone/>
            </a:pPr>
            <a:endParaRPr lang="en-US" dirty="0" smtClean="0"/>
          </a:p>
          <a:p>
            <a:pPr marL="0" indent="0">
              <a:buNone/>
            </a:pPr>
            <a:r>
              <a:rPr lang="en-US" sz="3000" dirty="0" smtClean="0"/>
              <a:t>2009 </a:t>
            </a:r>
            <a:r>
              <a:rPr lang="en-US" sz="3000" dirty="0"/>
              <a:t>U.S. Department of Education’s </a:t>
            </a:r>
            <a:r>
              <a:rPr lang="en-US" sz="3000" i="1" dirty="0"/>
              <a:t>Evaluation of Evidence-Based Practices in Online Learning--A Meta-Analysis and Review of Online Learning Studies</a:t>
            </a:r>
            <a:r>
              <a:rPr lang="en-US" sz="3000" b="1" dirty="0"/>
              <a:t> </a:t>
            </a:r>
            <a:r>
              <a:rPr lang="en-US" sz="3000" dirty="0"/>
              <a:t>of the period 1996 through 2008 of university, graduate and professional studies</a:t>
            </a:r>
            <a:r>
              <a:rPr lang="en-US" sz="3000" dirty="0" smtClean="0"/>
              <a:t>, e.g. </a:t>
            </a:r>
            <a:r>
              <a:rPr lang="en-US" sz="3000" dirty="0"/>
              <a:t>medical, technology, </a:t>
            </a:r>
            <a:r>
              <a:rPr lang="en-US" sz="3000" dirty="0" smtClean="0"/>
              <a:t>engineering and law</a:t>
            </a:r>
            <a:endParaRPr lang="en-US" sz="3000" dirty="0"/>
          </a:p>
          <a:p>
            <a:pPr lvl="1"/>
            <a:endParaRPr lang="en-US" dirty="0"/>
          </a:p>
        </p:txBody>
      </p:sp>
    </p:spTree>
    <p:extLst>
      <p:ext uri="{BB962C8B-B14F-4D97-AF65-F5344CB8AC3E}">
        <p14:creationId xmlns:p14="http://schemas.microsoft.com/office/powerpoint/2010/main" val="382305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4525963"/>
          </a:xfrm>
        </p:spPr>
        <p:txBody>
          <a:bodyPr>
            <a:noAutofit/>
          </a:bodyPr>
          <a:lstStyle/>
          <a:p>
            <a:pPr marL="457200" lvl="1" indent="0">
              <a:buNone/>
            </a:pPr>
            <a:r>
              <a:rPr lang="en-US" sz="4000" i="1" dirty="0" smtClean="0"/>
              <a:t>“Diverse groups of problems solvers </a:t>
            </a:r>
          </a:p>
          <a:p>
            <a:pPr marL="457200" lvl="1" indent="0">
              <a:buNone/>
            </a:pPr>
            <a:r>
              <a:rPr lang="en-US" sz="4000" i="1" dirty="0" smtClean="0"/>
              <a:t>– groups of people with diverse tools – </a:t>
            </a:r>
          </a:p>
          <a:p>
            <a:pPr marL="457200" lvl="1" indent="0">
              <a:buNone/>
            </a:pPr>
            <a:r>
              <a:rPr lang="en-US" sz="4000" i="1" dirty="0" smtClean="0"/>
              <a:t>consistently outperform groups of the best &amp; the brightest”</a:t>
            </a:r>
          </a:p>
          <a:p>
            <a:pPr marL="457200" lvl="1" indent="0">
              <a:buNone/>
            </a:pPr>
            <a:endParaRPr lang="en-US" sz="4000" i="1" dirty="0"/>
          </a:p>
          <a:p>
            <a:pPr marL="457200" lvl="1" indent="0">
              <a:buNone/>
            </a:pPr>
            <a:r>
              <a:rPr lang="en-US" sz="4000" i="1" dirty="0" smtClean="0"/>
              <a:t>= Perspectives &amp; Collaboration</a:t>
            </a:r>
            <a:endParaRPr lang="en-US" sz="4000" i="1" dirty="0"/>
          </a:p>
        </p:txBody>
      </p:sp>
    </p:spTree>
    <p:extLst>
      <p:ext uri="{BB962C8B-B14F-4D97-AF65-F5344CB8AC3E}">
        <p14:creationId xmlns:p14="http://schemas.microsoft.com/office/powerpoint/2010/main" val="214626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AutoShape 2"/>
          <p:cNvSpPr>
            <a:spLocks noGrp="1" noChangeArrowheads="1"/>
          </p:cNvSpPr>
          <p:nvPr>
            <p:ph type="title"/>
          </p:nvPr>
        </p:nvSpPr>
        <p:spPr/>
        <p:txBody>
          <a:bodyPr>
            <a:normAutofit fontScale="90000"/>
          </a:bodyPr>
          <a:lstStyle/>
          <a:p>
            <a:r>
              <a:rPr lang="en-US" dirty="0">
                <a:solidFill>
                  <a:srgbClr val="000000"/>
                </a:solidFill>
                <a:latin typeface="Arial Black" charset="0"/>
              </a:rPr>
              <a:t>New Skills – New Learning*</a:t>
            </a:r>
            <a:endParaRPr lang="en-US" dirty="0">
              <a:solidFill>
                <a:srgbClr val="000000"/>
              </a:solidFill>
            </a:endParaRPr>
          </a:p>
        </p:txBody>
      </p:sp>
      <p:sp>
        <p:nvSpPr>
          <p:cNvPr id="150531"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50532"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50533" name="Rectangle 5"/>
          <p:cNvSpPr>
            <a:spLocks noChangeArrowheads="1"/>
          </p:cNvSpPr>
          <p:nvPr/>
        </p:nvSpPr>
        <p:spPr bwMode="auto">
          <a:xfrm>
            <a:off x="914400" y="1418838"/>
            <a:ext cx="70866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r>
              <a:rPr lang="en-US" sz="2800" b="1" dirty="0"/>
              <a:t> </a:t>
            </a:r>
            <a:endParaRPr lang="en-US" sz="4000" b="1" dirty="0">
              <a:effectLst>
                <a:outerShdw blurRad="38100" dist="38100" dir="2700000" algn="tl">
                  <a:srgbClr val="DDDDDD"/>
                </a:outerShdw>
              </a:effectLst>
            </a:endParaRPr>
          </a:p>
          <a:p>
            <a:pPr algn="ctr">
              <a:buFontTx/>
              <a:buChar char="•"/>
            </a:pPr>
            <a:r>
              <a:rPr lang="en-US" sz="4000" b="1" dirty="0">
                <a:effectLst>
                  <a:outerShdw blurRad="38100" dist="38100" dir="2700000" algn="tl">
                    <a:srgbClr val="DDDDDD"/>
                  </a:outerShdw>
                </a:effectLst>
              </a:rPr>
              <a:t> knowledge management</a:t>
            </a:r>
          </a:p>
          <a:p>
            <a:pPr algn="ctr"/>
            <a:r>
              <a:rPr lang="en-US" sz="4000" b="1" dirty="0">
                <a:effectLst>
                  <a:outerShdw blurRad="38100" dist="38100" dir="2700000" algn="tl">
                    <a:srgbClr val="DDDDDD"/>
                  </a:outerShdw>
                </a:effectLst>
              </a:rPr>
              <a:t>(superior information gathering and discernment)</a:t>
            </a:r>
          </a:p>
          <a:p>
            <a:pPr algn="ctr"/>
            <a:endParaRPr lang="en-US" sz="4000" b="1" dirty="0">
              <a:effectLst>
                <a:outerShdw blurRad="38100" dist="38100" dir="2700000" algn="tl">
                  <a:srgbClr val="DDDDDD"/>
                </a:outerShdw>
              </a:effectLst>
            </a:endParaRPr>
          </a:p>
          <a:p>
            <a:pPr algn="ctr">
              <a:buFontTx/>
              <a:buChar char="•"/>
            </a:pPr>
            <a:r>
              <a:rPr lang="en-US" sz="4000" b="1" dirty="0">
                <a:effectLst>
                  <a:outerShdw blurRad="38100" dist="38100" dir="2700000" algn="tl">
                    <a:srgbClr val="DDDDDD"/>
                  </a:outerShdw>
                </a:effectLst>
              </a:rPr>
              <a:t> techno-social skills</a:t>
            </a:r>
          </a:p>
          <a:p>
            <a:pPr algn="ctr"/>
            <a:r>
              <a:rPr lang="en-US" sz="4000" b="1" dirty="0">
                <a:effectLst>
                  <a:outerShdw blurRad="38100" dist="38100" dir="2700000" algn="tl">
                    <a:srgbClr val="DDDDDD"/>
                  </a:outerShdw>
                </a:effectLst>
              </a:rPr>
              <a:t>(group work skill set)</a:t>
            </a:r>
          </a:p>
          <a:p>
            <a:pPr algn="ctr"/>
            <a:endParaRPr lang="en-US" sz="3600" b="1" dirty="0">
              <a:effectLst>
                <a:outerShdw blurRad="38100" dist="38100" dir="2700000" algn="tl">
                  <a:srgbClr val="DDDDDD"/>
                </a:outerShdw>
              </a:effectLst>
            </a:endParaRPr>
          </a:p>
          <a:p>
            <a:pPr algn="ctr"/>
            <a:endParaRPr lang="en-US" sz="2800" b="1" dirty="0">
              <a:effectLst>
                <a:outerShdw blurRad="38100" dist="38100" dir="2700000" algn="tl">
                  <a:srgbClr val="DDDDDD"/>
                </a:outerShdw>
              </a:effectLst>
            </a:endParaRPr>
          </a:p>
        </p:txBody>
      </p:sp>
      <p:sp>
        <p:nvSpPr>
          <p:cNvPr id="150534" name="Rectangle 6"/>
          <p:cNvSpPr>
            <a:spLocks noChangeArrowheads="1"/>
          </p:cNvSpPr>
          <p:nvPr/>
        </p:nvSpPr>
        <p:spPr bwMode="auto">
          <a:xfrm>
            <a:off x="2895600" y="6096000"/>
            <a:ext cx="447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a:effectLst>
                  <a:outerShdw blurRad="38100" dist="38100" dir="2700000" algn="tl">
                    <a:srgbClr val="DDDDDD"/>
                  </a:outerShdw>
                </a:effectLst>
              </a:rPr>
              <a:t>*Berkman Center (Harvard) Study (Koo)</a:t>
            </a:r>
          </a:p>
        </p:txBody>
      </p:sp>
    </p:spTree>
    <p:extLst>
      <p:ext uri="{BB962C8B-B14F-4D97-AF65-F5344CB8AC3E}">
        <p14:creationId xmlns:p14="http://schemas.microsoft.com/office/powerpoint/2010/main" val="2485617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is doing it?</a:t>
            </a:r>
            <a:endParaRPr lang="en-US" dirty="0"/>
          </a:p>
        </p:txBody>
      </p:sp>
      <p:sp>
        <p:nvSpPr>
          <p:cNvPr id="3" name="Content Placeholder 2"/>
          <p:cNvSpPr>
            <a:spLocks noGrp="1"/>
          </p:cNvSpPr>
          <p:nvPr>
            <p:ph idx="1"/>
          </p:nvPr>
        </p:nvSpPr>
        <p:spPr/>
        <p:txBody>
          <a:bodyPr>
            <a:normAutofit/>
          </a:bodyPr>
          <a:lstStyle/>
          <a:p>
            <a:pPr lvl="1"/>
            <a:r>
              <a:rPr lang="en-US" sz="3200" dirty="0"/>
              <a:t>48 </a:t>
            </a:r>
            <a:r>
              <a:rPr lang="en-US" sz="3200" dirty="0" smtClean="0"/>
              <a:t>online LL.M.s by </a:t>
            </a:r>
            <a:r>
              <a:rPr lang="en-US" sz="3200" dirty="0"/>
              <a:t>30 ABA </a:t>
            </a:r>
            <a:r>
              <a:rPr lang="en-US" sz="3200" dirty="0" smtClean="0"/>
              <a:t>law schools</a:t>
            </a:r>
          </a:p>
          <a:p>
            <a:pPr lvl="1"/>
            <a:endParaRPr lang="en-US" sz="3200" dirty="0" smtClean="0"/>
          </a:p>
          <a:p>
            <a:pPr lvl="1"/>
            <a:r>
              <a:rPr lang="en-US" sz="3200" dirty="0"/>
              <a:t>ABA Standard 306 </a:t>
            </a:r>
            <a:r>
              <a:rPr lang="en-US" sz="3200" dirty="0" smtClean="0"/>
              <a:t>relaxation</a:t>
            </a:r>
          </a:p>
          <a:p>
            <a:pPr lvl="1"/>
            <a:endParaRPr lang="en-US" sz="3200" dirty="0" smtClean="0"/>
          </a:p>
          <a:p>
            <a:pPr lvl="1"/>
            <a:r>
              <a:rPr lang="en-US" sz="3200" dirty="0" smtClean="0"/>
              <a:t>ABA definition of DE</a:t>
            </a:r>
            <a:endParaRPr lang="en-US" sz="3200" dirty="0"/>
          </a:p>
          <a:p>
            <a:pPr lvl="1"/>
            <a:endParaRPr lang="en-US" sz="3200" dirty="0"/>
          </a:p>
          <a:p>
            <a:pPr lvl="1"/>
            <a:r>
              <a:rPr lang="en-US" sz="3200" dirty="0" smtClean="0"/>
              <a:t>Hybrid JD of William Mitchell Hamline</a:t>
            </a:r>
          </a:p>
          <a:p>
            <a:pPr lvl="1"/>
            <a:endParaRPr lang="en-US" sz="3200" dirty="0" smtClean="0"/>
          </a:p>
        </p:txBody>
      </p:sp>
    </p:spTree>
    <p:extLst>
      <p:ext uri="{BB962C8B-B14F-4D97-AF65-F5344CB8AC3E}">
        <p14:creationId xmlns:p14="http://schemas.microsoft.com/office/powerpoint/2010/main" val="1417269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AutoShape 2"/>
          <p:cNvSpPr>
            <a:spLocks noGrp="1" noChangeArrowheads="1"/>
          </p:cNvSpPr>
          <p:nvPr>
            <p:ph type="title"/>
          </p:nvPr>
        </p:nvSpPr>
        <p:spPr/>
        <p:txBody>
          <a:bodyPr>
            <a:normAutofit fontScale="90000"/>
          </a:bodyPr>
          <a:lstStyle/>
          <a:p>
            <a:r>
              <a:rPr lang="ja-JP" altLang="en-US" dirty="0">
                <a:solidFill>
                  <a:srgbClr val="000000"/>
                </a:solidFill>
                <a:latin typeface="Arial"/>
              </a:rPr>
              <a:t>“</a:t>
            </a:r>
            <a:r>
              <a:rPr lang="en-US" dirty="0">
                <a:solidFill>
                  <a:srgbClr val="000000"/>
                </a:solidFill>
                <a:latin typeface="Arial Black" charset="0"/>
              </a:rPr>
              <a:t>Experts are made – not born</a:t>
            </a:r>
            <a:r>
              <a:rPr lang="ja-JP" altLang="en-US" dirty="0">
                <a:solidFill>
                  <a:srgbClr val="000000"/>
                </a:solidFill>
                <a:latin typeface="Arial"/>
              </a:rPr>
              <a:t>”</a:t>
            </a:r>
            <a:endParaRPr lang="en-US" dirty="0">
              <a:solidFill>
                <a:srgbClr val="000000"/>
              </a:solidFill>
            </a:endParaRPr>
          </a:p>
        </p:txBody>
      </p:sp>
      <p:sp>
        <p:nvSpPr>
          <p:cNvPr id="142339"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2340"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2341" name="Rectangle 5"/>
          <p:cNvSpPr>
            <a:spLocks noChangeArrowheads="1"/>
          </p:cNvSpPr>
          <p:nvPr/>
        </p:nvSpPr>
        <p:spPr bwMode="auto">
          <a:xfrm>
            <a:off x="152400" y="1729056"/>
            <a:ext cx="87630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a:buFontTx/>
              <a:buChar char="•"/>
            </a:pPr>
            <a:r>
              <a:rPr lang="en-US" sz="2800" b="1" dirty="0"/>
              <a:t> </a:t>
            </a:r>
            <a:r>
              <a:rPr lang="en-US" sz="4000" b="1" dirty="0"/>
              <a:t>How Long Does it Take?</a:t>
            </a:r>
          </a:p>
          <a:p>
            <a:pPr>
              <a:buFontTx/>
              <a:buChar char="•"/>
            </a:pPr>
            <a:endParaRPr lang="en-US" sz="4000" b="1" dirty="0"/>
          </a:p>
          <a:p>
            <a:pPr>
              <a:buFontTx/>
              <a:buChar char="•"/>
            </a:pPr>
            <a:r>
              <a:rPr lang="en-US" sz="4000" b="1" dirty="0"/>
              <a:t> What Does it Take?</a:t>
            </a:r>
          </a:p>
          <a:p>
            <a:pPr>
              <a:buFontTx/>
              <a:buChar char="•"/>
            </a:pPr>
            <a:endParaRPr lang="en-US" sz="4000" b="1" dirty="0"/>
          </a:p>
          <a:p>
            <a:pPr>
              <a:buFontTx/>
              <a:buChar char="•"/>
            </a:pPr>
            <a:r>
              <a:rPr lang="en-US" sz="4000" b="1" dirty="0"/>
              <a:t> Can We Make the Process </a:t>
            </a:r>
            <a:r>
              <a:rPr lang="en-US" sz="4000" b="1" dirty="0" smtClean="0"/>
              <a:t>More Efficient</a:t>
            </a:r>
            <a:r>
              <a:rPr lang="en-US" sz="4000" b="1" dirty="0"/>
              <a:t>?</a:t>
            </a:r>
          </a:p>
        </p:txBody>
      </p:sp>
    </p:spTree>
    <p:extLst>
      <p:ext uri="{BB962C8B-B14F-4D97-AF65-F5344CB8AC3E}">
        <p14:creationId xmlns:p14="http://schemas.microsoft.com/office/powerpoint/2010/main" val="3039225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AutoShape 2"/>
          <p:cNvSpPr>
            <a:spLocks noGrp="1" noChangeArrowheads="1"/>
          </p:cNvSpPr>
          <p:nvPr>
            <p:ph type="title"/>
          </p:nvPr>
        </p:nvSpPr>
        <p:spPr>
          <a:xfrm>
            <a:off x="381000" y="304800"/>
            <a:ext cx="8229600" cy="1143000"/>
          </a:xfrm>
        </p:spPr>
        <p:txBody>
          <a:bodyPr/>
          <a:lstStyle/>
          <a:p>
            <a:r>
              <a:rPr lang="en-US" dirty="0">
                <a:solidFill>
                  <a:srgbClr val="000000"/>
                </a:solidFill>
                <a:latin typeface="Arial Black" charset="0"/>
              </a:rPr>
              <a:t>Technician v. Professional</a:t>
            </a:r>
            <a:endParaRPr lang="en-US" dirty="0">
              <a:solidFill>
                <a:srgbClr val="000000"/>
              </a:solidFill>
            </a:endParaRPr>
          </a:p>
        </p:txBody>
      </p:sp>
      <p:sp>
        <p:nvSpPr>
          <p:cNvPr id="144387"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4388"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4389" name="Rectangle 5"/>
          <p:cNvSpPr>
            <a:spLocks noChangeArrowheads="1"/>
          </p:cNvSpPr>
          <p:nvPr/>
        </p:nvSpPr>
        <p:spPr bwMode="auto">
          <a:xfrm>
            <a:off x="685800" y="1524000"/>
            <a:ext cx="8001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buFontTx/>
              <a:buChar char="•"/>
            </a:pPr>
            <a:r>
              <a:rPr lang="en-US" sz="4000" b="1" dirty="0"/>
              <a:t> Learn to Identically Repeat a Set of Tasks to Create a Result</a:t>
            </a:r>
          </a:p>
          <a:p>
            <a:pPr>
              <a:buFontTx/>
              <a:buChar char="•"/>
            </a:pPr>
            <a:endParaRPr lang="en-US" sz="4000" b="1" dirty="0"/>
          </a:p>
          <a:p>
            <a:pPr>
              <a:buFontTx/>
              <a:buChar char="•"/>
            </a:pPr>
            <a:r>
              <a:rPr lang="en-US" sz="4000" b="1" dirty="0"/>
              <a:t> Obtain a Body of Knowledge &amp; Able to Apply to Changing Facts</a:t>
            </a:r>
          </a:p>
          <a:p>
            <a:pPr>
              <a:buFontTx/>
              <a:buChar char="•"/>
            </a:pPr>
            <a:endParaRPr lang="en-US" sz="2800" b="1" dirty="0"/>
          </a:p>
        </p:txBody>
      </p:sp>
    </p:spTree>
    <p:extLst>
      <p:ext uri="{BB962C8B-B14F-4D97-AF65-F5344CB8AC3E}">
        <p14:creationId xmlns:p14="http://schemas.microsoft.com/office/powerpoint/2010/main" val="4241301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Leveraging </a:t>
            </a:r>
            <a:r>
              <a:rPr lang="en-US" dirty="0"/>
              <a:t>Distance </a:t>
            </a:r>
            <a:r>
              <a:rPr lang="en-US" dirty="0" smtClean="0"/>
              <a:t>Education</a:t>
            </a:r>
            <a:endParaRPr lang="en-US" dirty="0"/>
          </a:p>
        </p:txBody>
      </p:sp>
      <p:sp>
        <p:nvSpPr>
          <p:cNvPr id="3" name="Content Placeholder 2"/>
          <p:cNvSpPr>
            <a:spLocks noGrp="1"/>
          </p:cNvSpPr>
          <p:nvPr>
            <p:ph idx="1"/>
          </p:nvPr>
        </p:nvSpPr>
        <p:spPr/>
        <p:txBody>
          <a:bodyPr/>
          <a:lstStyle/>
          <a:p>
            <a:pPr lvl="1"/>
            <a:r>
              <a:rPr lang="en-US" sz="4000" dirty="0" smtClean="0"/>
              <a:t> Communications </a:t>
            </a:r>
            <a:r>
              <a:rPr lang="en-US" sz="4000" dirty="0"/>
              <a:t>Technology: Oral Tradition, to Codex, to </a:t>
            </a:r>
            <a:r>
              <a:rPr lang="en-US" sz="4000" dirty="0" smtClean="0"/>
              <a:t>Internet</a:t>
            </a:r>
          </a:p>
          <a:p>
            <a:pPr lvl="1"/>
            <a:endParaRPr lang="en-US" sz="4000" dirty="0"/>
          </a:p>
          <a:p>
            <a:pPr lvl="1"/>
            <a:r>
              <a:rPr lang="en-US" sz="4000" dirty="0" smtClean="0"/>
              <a:t> Best </a:t>
            </a:r>
            <a:r>
              <a:rPr lang="en-US" sz="4000" dirty="0"/>
              <a:t>Practices (See </a:t>
            </a:r>
            <a:r>
              <a:rPr lang="en-US" sz="4000" i="1" dirty="0"/>
              <a:t>Distance Education</a:t>
            </a:r>
            <a:r>
              <a:rPr lang="en-US" sz="4000" dirty="0"/>
              <a:t> </a:t>
            </a:r>
            <a:r>
              <a:rPr lang="en-US" sz="4000" i="1" dirty="0"/>
              <a:t>Work </a:t>
            </a:r>
            <a:r>
              <a:rPr lang="en-US" sz="4000" i="1" dirty="0" smtClean="0"/>
              <a:t>Group</a:t>
            </a:r>
            <a:r>
              <a:rPr lang="en-US" sz="4000" dirty="0" smtClean="0"/>
              <a:t>)</a:t>
            </a:r>
            <a:endParaRPr lang="en-US" sz="4000" dirty="0"/>
          </a:p>
          <a:p>
            <a:pPr marL="0" indent="0">
              <a:buNone/>
            </a:pPr>
            <a:endParaRPr lang="en-US" dirty="0" smtClean="0"/>
          </a:p>
        </p:txBody>
      </p:sp>
    </p:spTree>
    <p:extLst>
      <p:ext uri="{BB962C8B-B14F-4D97-AF65-F5344CB8AC3E}">
        <p14:creationId xmlns:p14="http://schemas.microsoft.com/office/powerpoint/2010/main" val="3690042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dirty="0" smtClean="0"/>
              <a:t>How </a:t>
            </a:r>
            <a:r>
              <a:rPr lang="en-US" dirty="0"/>
              <a:t>Information is researched and analyzed</a:t>
            </a:r>
            <a:br>
              <a:rPr lang="en-US" dirty="0"/>
            </a:br>
            <a:endParaRPr lang="en-US" dirty="0"/>
          </a:p>
        </p:txBody>
      </p:sp>
      <p:sp>
        <p:nvSpPr>
          <p:cNvPr id="3" name="Content Placeholder 2"/>
          <p:cNvSpPr>
            <a:spLocks noGrp="1"/>
          </p:cNvSpPr>
          <p:nvPr>
            <p:ph idx="1"/>
          </p:nvPr>
        </p:nvSpPr>
        <p:spPr>
          <a:xfrm>
            <a:off x="533400" y="1981200"/>
            <a:ext cx="8229600" cy="4525963"/>
          </a:xfrm>
        </p:spPr>
        <p:txBody>
          <a:bodyPr>
            <a:noAutofit/>
          </a:bodyPr>
          <a:lstStyle/>
          <a:p>
            <a:pPr lvl="1"/>
            <a:r>
              <a:rPr lang="en-US" sz="4000" i="1" dirty="0"/>
              <a:t>Structure of law and legal </a:t>
            </a:r>
            <a:r>
              <a:rPr lang="en-US" sz="4000" i="1" dirty="0" smtClean="0"/>
              <a:t>analysis</a:t>
            </a:r>
            <a:endParaRPr lang="en-US" sz="4000" i="1" dirty="0"/>
          </a:p>
          <a:p>
            <a:pPr lvl="1"/>
            <a:r>
              <a:rPr lang="en-US" sz="4000" i="1" dirty="0" smtClean="0"/>
              <a:t>Working knowledge of resources available</a:t>
            </a:r>
          </a:p>
          <a:p>
            <a:pPr lvl="1"/>
            <a:r>
              <a:rPr lang="en-US" sz="4000" i="1" dirty="0" smtClean="0"/>
              <a:t>Identify appropriate sources of law</a:t>
            </a:r>
          </a:p>
        </p:txBody>
      </p:sp>
    </p:spTree>
    <p:extLst>
      <p:ext uri="{BB962C8B-B14F-4D97-AF65-F5344CB8AC3E}">
        <p14:creationId xmlns:p14="http://schemas.microsoft.com/office/powerpoint/2010/main" val="1176620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dirty="0" smtClean="0"/>
              <a:t>New </a:t>
            </a:r>
            <a:r>
              <a:rPr lang="en-US" dirty="0"/>
              <a:t>Generation of Legal </a:t>
            </a:r>
            <a:r>
              <a:rPr lang="en-US" dirty="0" smtClean="0"/>
              <a:t>Research -How </a:t>
            </a:r>
            <a:r>
              <a:rPr lang="en-US" dirty="0"/>
              <a:t>Information is researched and analyzed</a:t>
            </a:r>
            <a:br>
              <a:rPr lang="en-US" dirty="0"/>
            </a:br>
            <a:endParaRPr lang="en-US" dirty="0"/>
          </a:p>
        </p:txBody>
      </p:sp>
      <p:sp>
        <p:nvSpPr>
          <p:cNvPr id="3" name="Content Placeholder 2"/>
          <p:cNvSpPr>
            <a:spLocks noGrp="1"/>
          </p:cNvSpPr>
          <p:nvPr>
            <p:ph idx="1"/>
          </p:nvPr>
        </p:nvSpPr>
        <p:spPr>
          <a:xfrm>
            <a:off x="609600" y="2332037"/>
            <a:ext cx="8229600" cy="3992563"/>
          </a:xfrm>
        </p:spPr>
        <p:txBody>
          <a:bodyPr>
            <a:noAutofit/>
          </a:bodyPr>
          <a:lstStyle/>
          <a:p>
            <a:pPr lvl="1"/>
            <a:r>
              <a:rPr lang="en-US" sz="3600" dirty="0" smtClean="0"/>
              <a:t>Access </a:t>
            </a:r>
            <a:r>
              <a:rPr lang="en-US" sz="3600" dirty="0"/>
              <a:t>of Legal Information expands or contracts the universe of perspectives and potential </a:t>
            </a:r>
            <a:r>
              <a:rPr lang="en-US" sz="3600" dirty="0" smtClean="0"/>
              <a:t>solutions</a:t>
            </a:r>
          </a:p>
          <a:p>
            <a:pPr lvl="1"/>
            <a:endParaRPr lang="en-US" sz="3600" dirty="0"/>
          </a:p>
          <a:p>
            <a:pPr lvl="1"/>
            <a:r>
              <a:rPr lang="en-US" sz="3600" dirty="0" smtClean="0"/>
              <a:t>Crowd Sourcing, Concept Mapping, Algorithms, &amp; Artificial Intelligence</a:t>
            </a:r>
          </a:p>
        </p:txBody>
      </p:sp>
    </p:spTree>
    <p:extLst>
      <p:ext uri="{BB962C8B-B14F-4D97-AF65-F5344CB8AC3E}">
        <p14:creationId xmlns:p14="http://schemas.microsoft.com/office/powerpoint/2010/main" val="2033363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dirty="0" smtClean="0"/>
              <a:t>How Information is researched and analyzed</a:t>
            </a:r>
            <a:r>
              <a:rPr lang="en-US" dirty="0"/>
              <a:t/>
            </a:r>
            <a:br>
              <a:rPr lang="en-US" dirty="0"/>
            </a:br>
            <a:endParaRPr lang="en-US" dirty="0"/>
          </a:p>
        </p:txBody>
      </p:sp>
      <p:sp>
        <p:nvSpPr>
          <p:cNvPr id="3" name="Content Placeholder 2"/>
          <p:cNvSpPr>
            <a:spLocks noGrp="1"/>
          </p:cNvSpPr>
          <p:nvPr>
            <p:ph idx="1"/>
          </p:nvPr>
        </p:nvSpPr>
        <p:spPr>
          <a:xfrm>
            <a:off x="533400" y="1981200"/>
            <a:ext cx="8229600" cy="4525963"/>
          </a:xfrm>
        </p:spPr>
        <p:txBody>
          <a:bodyPr>
            <a:noAutofit/>
          </a:bodyPr>
          <a:lstStyle/>
          <a:p>
            <a:pPr lvl="1"/>
            <a:r>
              <a:rPr lang="en-US" sz="3200" dirty="0" smtClean="0"/>
              <a:t>New Legal Research Platforms are emulating Google which is “Crowd Sourcing”</a:t>
            </a:r>
          </a:p>
          <a:p>
            <a:pPr lvl="1"/>
            <a:r>
              <a:rPr lang="en-US" sz="3200" dirty="0" smtClean="0"/>
              <a:t>Algorithms that track meaningful interactions with documents by all users of platform with results </a:t>
            </a:r>
          </a:p>
          <a:p>
            <a:pPr marL="457200" lvl="1" indent="0">
              <a:buNone/>
            </a:pPr>
            <a:r>
              <a:rPr lang="en-US" sz="3200" i="1" dirty="0" smtClean="0"/>
              <a:t>Examples: </a:t>
            </a:r>
            <a:r>
              <a:rPr lang="en-US" sz="3200" i="1" dirty="0" err="1" smtClean="0"/>
              <a:t>WestNext</a:t>
            </a:r>
            <a:r>
              <a:rPr lang="en-US" sz="3200" i="1" dirty="0" smtClean="0"/>
              <a:t> &amp; Lexis Advance search 40,000 databases, over 1 billion documents</a:t>
            </a:r>
            <a:endParaRPr lang="en-US" sz="3200" i="1" dirty="0"/>
          </a:p>
        </p:txBody>
      </p:sp>
    </p:spTree>
    <p:extLst>
      <p:ext uri="{BB962C8B-B14F-4D97-AF65-F5344CB8AC3E}">
        <p14:creationId xmlns:p14="http://schemas.microsoft.com/office/powerpoint/2010/main" val="1176620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a:t>
            </a:r>
            <a:r>
              <a:rPr lang="en-US" dirty="0"/>
              <a:t>Development</a:t>
            </a:r>
          </a:p>
        </p:txBody>
      </p:sp>
      <p:sp>
        <p:nvSpPr>
          <p:cNvPr id="3" name="Content Placeholder 2"/>
          <p:cNvSpPr>
            <a:spLocks noGrp="1"/>
          </p:cNvSpPr>
          <p:nvPr>
            <p:ph idx="1"/>
          </p:nvPr>
        </p:nvSpPr>
        <p:spPr/>
        <p:txBody>
          <a:bodyPr>
            <a:noAutofit/>
          </a:bodyPr>
          <a:lstStyle/>
          <a:p>
            <a:pPr lvl="1"/>
            <a:r>
              <a:rPr lang="en-US" sz="4000" dirty="0"/>
              <a:t>Law &amp; Linguistics (linguistics in the context of language, as well as in the context of semiotics</a:t>
            </a:r>
            <a:r>
              <a:rPr lang="en-US" sz="4000" dirty="0" smtClean="0"/>
              <a:t>)</a:t>
            </a:r>
            <a:endParaRPr lang="en-US" sz="4000" dirty="0"/>
          </a:p>
          <a:p>
            <a:pPr lvl="1"/>
            <a:r>
              <a:rPr lang="en-US" sz="4000" dirty="0"/>
              <a:t>Contextualization: </a:t>
            </a:r>
            <a:r>
              <a:rPr lang="en-US" sz="4000" dirty="0" smtClean="0"/>
              <a:t>historical, sociological</a:t>
            </a:r>
            <a:r>
              <a:rPr lang="en-US" sz="4000" dirty="0"/>
              <a:t>, </a:t>
            </a:r>
            <a:r>
              <a:rPr lang="en-US" sz="4000" dirty="0" smtClean="0"/>
              <a:t>economic</a:t>
            </a:r>
            <a:endParaRPr lang="en-US" sz="4000" dirty="0"/>
          </a:p>
        </p:txBody>
      </p:sp>
    </p:spTree>
    <p:extLst>
      <p:ext uri="{BB962C8B-B14F-4D97-AF65-F5344CB8AC3E}">
        <p14:creationId xmlns:p14="http://schemas.microsoft.com/office/powerpoint/2010/main" val="332559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AutoShape 2"/>
          <p:cNvSpPr>
            <a:spLocks noGrp="1" noChangeArrowheads="1"/>
          </p:cNvSpPr>
          <p:nvPr>
            <p:ph type="title"/>
          </p:nvPr>
        </p:nvSpPr>
        <p:spPr/>
        <p:txBody>
          <a:bodyPr>
            <a:normAutofit fontScale="90000"/>
          </a:bodyPr>
          <a:lstStyle/>
          <a:p>
            <a:r>
              <a:rPr lang="ja-JP" altLang="en-US" dirty="0">
                <a:solidFill>
                  <a:srgbClr val="000000"/>
                </a:solidFill>
                <a:latin typeface="Arial"/>
              </a:rPr>
              <a:t>“</a:t>
            </a:r>
            <a:r>
              <a:rPr lang="en-US" dirty="0">
                <a:solidFill>
                  <a:srgbClr val="000000"/>
                </a:solidFill>
                <a:latin typeface="Arial Black" charset="0"/>
              </a:rPr>
              <a:t>Through the eye of a needle</a:t>
            </a:r>
            <a:r>
              <a:rPr lang="ja-JP" altLang="en-US" dirty="0">
                <a:solidFill>
                  <a:srgbClr val="000000"/>
                </a:solidFill>
                <a:latin typeface="Arial"/>
              </a:rPr>
              <a:t>”</a:t>
            </a:r>
            <a:endParaRPr lang="en-US" dirty="0">
              <a:solidFill>
                <a:srgbClr val="000000"/>
              </a:solidFill>
            </a:endParaRPr>
          </a:p>
        </p:txBody>
      </p:sp>
      <p:sp>
        <p:nvSpPr>
          <p:cNvPr id="148483"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8484"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8485" name="Rectangle 5"/>
          <p:cNvSpPr>
            <a:spLocks noChangeArrowheads="1"/>
          </p:cNvSpPr>
          <p:nvPr/>
        </p:nvSpPr>
        <p:spPr bwMode="auto">
          <a:xfrm>
            <a:off x="914400" y="2379821"/>
            <a:ext cx="79248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en-US" sz="3200" b="1" dirty="0" smtClean="0"/>
              <a:t>Cognitive </a:t>
            </a:r>
            <a:r>
              <a:rPr lang="en-US" sz="3200" b="1" dirty="0"/>
              <a:t>Limit: </a:t>
            </a:r>
            <a:r>
              <a:rPr lang="en-US" sz="3200" b="1" dirty="0">
                <a:effectLst>
                  <a:outerShdw blurRad="38100" dist="38100" dir="2700000" algn="tl">
                    <a:srgbClr val="DDDDDD"/>
                  </a:outerShdw>
                </a:effectLst>
              </a:rPr>
              <a:t>4 slots of active memory</a:t>
            </a:r>
          </a:p>
          <a:p>
            <a:endParaRPr lang="en-US" sz="3200" b="1" dirty="0">
              <a:effectLst>
                <a:outerShdw blurRad="38100" dist="38100" dir="2700000" algn="tl">
                  <a:srgbClr val="DDDDDD"/>
                </a:outerShdw>
              </a:effectLst>
            </a:endParaRPr>
          </a:p>
          <a:p>
            <a:r>
              <a:rPr lang="en-US" sz="3200" b="1" dirty="0" smtClean="0">
                <a:effectLst>
                  <a:outerShdw blurRad="38100" dist="38100" dir="2700000" algn="tl">
                    <a:srgbClr val="DDDDDD"/>
                  </a:outerShdw>
                </a:effectLst>
              </a:rPr>
              <a:t>Slot </a:t>
            </a:r>
            <a:r>
              <a:rPr lang="en-US" sz="3200" b="1" dirty="0">
                <a:effectLst>
                  <a:outerShdw blurRad="38100" dist="38100" dir="2700000" algn="tl">
                    <a:srgbClr val="DDDDDD"/>
                  </a:outerShdw>
                </a:effectLst>
              </a:rPr>
              <a:t>is active for 20 seconds absent long term memory acquisition techniques </a:t>
            </a:r>
            <a:endParaRPr lang="en-US" sz="3200" b="1" dirty="0" smtClean="0">
              <a:effectLst>
                <a:outerShdw blurRad="38100" dist="38100" dir="2700000" algn="tl">
                  <a:srgbClr val="DDDDDD"/>
                </a:outerShdw>
              </a:effectLst>
            </a:endParaRPr>
          </a:p>
          <a:p>
            <a:endParaRPr lang="en-US" sz="3200" b="1" dirty="0" smtClean="0">
              <a:effectLst>
                <a:outerShdw blurRad="38100" dist="38100" dir="2700000" algn="tl">
                  <a:srgbClr val="DDDDDD"/>
                </a:outerShdw>
              </a:effectLst>
            </a:endParaRPr>
          </a:p>
          <a:p>
            <a:r>
              <a:rPr lang="en-US" sz="3200" b="1" dirty="0" smtClean="0"/>
              <a:t>Cognitive </a:t>
            </a:r>
            <a:r>
              <a:rPr lang="en-US" sz="3200" b="1" dirty="0"/>
              <a:t>Protocols </a:t>
            </a:r>
            <a:r>
              <a:rPr lang="en-US" sz="3200" b="1" dirty="0">
                <a:sym typeface="Wingdings" charset="0"/>
              </a:rPr>
              <a:t> </a:t>
            </a:r>
            <a:r>
              <a:rPr lang="en-US" sz="3200" b="1" dirty="0" smtClean="0"/>
              <a:t>Efficient </a:t>
            </a:r>
            <a:r>
              <a:rPr lang="en-US" sz="3200" b="1" dirty="0"/>
              <a:t>Learning</a:t>
            </a:r>
          </a:p>
          <a:p>
            <a:pPr algn="ctr"/>
            <a:endParaRPr lang="en-US" sz="4000" b="1" dirty="0">
              <a:effectLst>
                <a:outerShdw blurRad="38100" dist="38100" dir="2700000" algn="tl">
                  <a:srgbClr val="DDDDDD"/>
                </a:outerShdw>
              </a:effectLst>
            </a:endParaRPr>
          </a:p>
          <a:p>
            <a:pPr algn="ctr"/>
            <a:endParaRPr lang="en-US" sz="2800" b="1" dirty="0">
              <a:effectLst>
                <a:outerShdw blurRad="38100" dist="38100" dir="2700000" algn="tl">
                  <a:srgbClr val="DDDDDD"/>
                </a:outerShdw>
              </a:effectLst>
            </a:endParaRPr>
          </a:p>
          <a:p>
            <a:pPr algn="ctr"/>
            <a:endParaRPr lang="en-US" sz="2800" b="1" dirty="0">
              <a:effectLst>
                <a:outerShdw blurRad="38100" dist="38100" dir="2700000" algn="tl">
                  <a:srgbClr val="DDDDDD"/>
                </a:outerShdw>
              </a:effectLst>
            </a:endParaRPr>
          </a:p>
        </p:txBody>
      </p:sp>
    </p:spTree>
    <p:extLst>
      <p:ext uri="{BB962C8B-B14F-4D97-AF65-F5344CB8AC3E}">
        <p14:creationId xmlns:p14="http://schemas.microsoft.com/office/powerpoint/2010/main" val="3548549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p:cNvSpPr>
            <a:spLocks noGrp="1" noChangeArrowheads="1"/>
          </p:cNvSpPr>
          <p:nvPr>
            <p:ph type="title"/>
          </p:nvPr>
        </p:nvSpPr>
        <p:spPr/>
        <p:txBody>
          <a:bodyPr/>
          <a:lstStyle/>
          <a:p>
            <a:r>
              <a:rPr lang="ja-JP" altLang="en-US" dirty="0">
                <a:solidFill>
                  <a:srgbClr val="000000"/>
                </a:solidFill>
                <a:latin typeface="Arial"/>
              </a:rPr>
              <a:t>“</a:t>
            </a:r>
            <a:r>
              <a:rPr lang="en-US" dirty="0">
                <a:solidFill>
                  <a:srgbClr val="000000"/>
                </a:solidFill>
                <a:latin typeface="Arial Black" charset="0"/>
              </a:rPr>
              <a:t>It</a:t>
            </a:r>
            <a:r>
              <a:rPr lang="ja-JP" altLang="en-US" dirty="0">
                <a:solidFill>
                  <a:srgbClr val="000000"/>
                </a:solidFill>
                <a:latin typeface="Arial"/>
              </a:rPr>
              <a:t>’</a:t>
            </a:r>
            <a:r>
              <a:rPr lang="en-US" dirty="0">
                <a:solidFill>
                  <a:srgbClr val="000000"/>
                </a:solidFill>
                <a:latin typeface="Arial Black" charset="0"/>
              </a:rPr>
              <a:t>s all in the packaging</a:t>
            </a:r>
            <a:r>
              <a:rPr lang="ja-JP" altLang="en-US" dirty="0">
                <a:solidFill>
                  <a:srgbClr val="000000"/>
                </a:solidFill>
                <a:latin typeface="Arial"/>
              </a:rPr>
              <a:t>”</a:t>
            </a:r>
            <a:endParaRPr lang="en-US" dirty="0">
              <a:solidFill>
                <a:srgbClr val="000000"/>
              </a:solidFill>
            </a:endParaRPr>
          </a:p>
        </p:txBody>
      </p:sp>
      <p:sp>
        <p:nvSpPr>
          <p:cNvPr id="138243"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38244"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38245" name="Rectangle 5"/>
          <p:cNvSpPr>
            <a:spLocks noChangeArrowheads="1"/>
          </p:cNvSpPr>
          <p:nvPr/>
        </p:nvSpPr>
        <p:spPr bwMode="auto">
          <a:xfrm>
            <a:off x="914400" y="2343815"/>
            <a:ext cx="70866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buFontTx/>
              <a:buChar char="•"/>
            </a:pPr>
            <a:r>
              <a:rPr lang="en-US" sz="4000" dirty="0"/>
              <a:t> </a:t>
            </a:r>
            <a:r>
              <a:rPr lang="en-US" sz="4000" b="1" dirty="0"/>
              <a:t>Learning Frameworks</a:t>
            </a:r>
          </a:p>
          <a:p>
            <a:pPr lvl="1">
              <a:buFontTx/>
              <a:buChar char="•"/>
            </a:pPr>
            <a:r>
              <a:rPr lang="en-US" sz="4000" b="1" dirty="0"/>
              <a:t> Schema</a:t>
            </a:r>
          </a:p>
          <a:p>
            <a:pPr lvl="1">
              <a:buFontTx/>
              <a:buChar char="•"/>
            </a:pPr>
            <a:r>
              <a:rPr lang="en-US" sz="4000" b="1" dirty="0"/>
              <a:t> Matrices</a:t>
            </a:r>
          </a:p>
          <a:p>
            <a:pPr lvl="1">
              <a:buFontTx/>
              <a:buChar char="•"/>
            </a:pPr>
            <a:r>
              <a:rPr lang="en-US" sz="4000" b="1" dirty="0"/>
              <a:t> Mind-mapping</a:t>
            </a:r>
          </a:p>
        </p:txBody>
      </p:sp>
    </p:spTree>
    <p:extLst>
      <p:ext uri="{BB962C8B-B14F-4D97-AF65-F5344CB8AC3E}">
        <p14:creationId xmlns:p14="http://schemas.microsoft.com/office/powerpoint/2010/main" val="30848685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6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563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a:xfrm>
            <a:off x="457200" y="152400"/>
            <a:ext cx="8229600" cy="1143000"/>
          </a:xfrm>
        </p:spPr>
        <p:txBody>
          <a:bodyPr>
            <a:normAutofit/>
          </a:bodyPr>
          <a:lstStyle/>
          <a:p>
            <a:r>
              <a:rPr lang="en-US" sz="4000" dirty="0" smtClean="0">
                <a:solidFill>
                  <a:srgbClr val="000000"/>
                </a:solidFill>
                <a:latin typeface="Arial Black" charset="0"/>
              </a:rPr>
              <a:t>Structure</a:t>
            </a:r>
            <a:endParaRPr lang="en-US" sz="4000" dirty="0">
              <a:solidFill>
                <a:srgbClr val="000000"/>
              </a:solidFill>
            </a:endParaRPr>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7" name="Rectangle 5"/>
          <p:cNvSpPr>
            <a:spLocks noChangeArrowheads="1"/>
          </p:cNvSpPr>
          <p:nvPr/>
        </p:nvSpPr>
        <p:spPr bwMode="auto">
          <a:xfrm>
            <a:off x="304800" y="1055939"/>
            <a:ext cx="853440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457200" lvl="0" indent="-457200">
              <a:buFont typeface="+mj-lt"/>
              <a:buAutoNum type="arabicPeriod"/>
            </a:pPr>
            <a:r>
              <a:rPr lang="en-US" sz="2800" dirty="0"/>
              <a:t>Introduction</a:t>
            </a:r>
          </a:p>
          <a:p>
            <a:pPr marL="457200" lvl="0" indent="-457200">
              <a:buFont typeface="+mj-lt"/>
              <a:buAutoNum type="arabicPeriod"/>
            </a:pPr>
            <a:r>
              <a:rPr lang="en-US" sz="2800" dirty="0"/>
              <a:t>Delivery Mechanisms </a:t>
            </a:r>
          </a:p>
          <a:p>
            <a:pPr marL="457200" lvl="0" indent="-457200">
              <a:buFont typeface="+mj-lt"/>
              <a:buAutoNum type="arabicPeriod"/>
            </a:pPr>
            <a:r>
              <a:rPr lang="en-US" sz="2800" dirty="0"/>
              <a:t>Instructional Technology Tools</a:t>
            </a:r>
          </a:p>
          <a:p>
            <a:pPr marL="457200" lvl="0" indent="-457200">
              <a:buFont typeface="+mj-lt"/>
              <a:buAutoNum type="arabicPeriod"/>
            </a:pPr>
            <a:r>
              <a:rPr lang="en-US" sz="2800" dirty="0"/>
              <a:t>Assessment of Students, Courses and Programs</a:t>
            </a:r>
          </a:p>
          <a:p>
            <a:pPr marL="457200" lvl="0" indent="-457200">
              <a:buFont typeface="+mj-lt"/>
              <a:buAutoNum type="arabicPeriod"/>
            </a:pPr>
            <a:r>
              <a:rPr lang="en-US" sz="2800" dirty="0"/>
              <a:t>Student Orientation, Student Services, and Computer Access</a:t>
            </a:r>
          </a:p>
          <a:p>
            <a:pPr marL="457200" lvl="0" indent="-457200">
              <a:buFont typeface="+mj-lt"/>
              <a:buAutoNum type="arabicPeriod"/>
            </a:pPr>
            <a:r>
              <a:rPr lang="en-US" sz="2800" dirty="0"/>
              <a:t>Training and Technical Support</a:t>
            </a:r>
          </a:p>
          <a:p>
            <a:pPr marL="457200" lvl="0" indent="-457200">
              <a:buFont typeface="+mj-lt"/>
              <a:buAutoNum type="arabicPeriod"/>
            </a:pPr>
            <a:r>
              <a:rPr lang="en-US" sz="2800" dirty="0"/>
              <a:t>Institutional Integration and Administration</a:t>
            </a:r>
          </a:p>
          <a:p>
            <a:pPr marL="457200" lvl="0" indent="-457200">
              <a:buFont typeface="+mj-lt"/>
              <a:buAutoNum type="arabicPeriod"/>
            </a:pPr>
            <a:r>
              <a:rPr lang="en-US" sz="2800" dirty="0"/>
              <a:t>Intellectual Property Law as Applied in Distance Education</a:t>
            </a:r>
          </a:p>
          <a:p>
            <a:pPr marL="457200" lvl="0" indent="-457200">
              <a:buFont typeface="+mj-lt"/>
              <a:buAutoNum type="arabicPeriod"/>
            </a:pPr>
            <a:r>
              <a:rPr lang="en-US" sz="2800" dirty="0"/>
              <a:t>Professionalism Online</a:t>
            </a:r>
          </a:p>
          <a:p>
            <a:pPr marL="457200" lvl="0" indent="-457200">
              <a:buFont typeface="+mj-lt"/>
              <a:buAutoNum type="arabicPeriod"/>
            </a:pPr>
            <a:r>
              <a:rPr lang="en-US" sz="2800" dirty="0" smtClean="0"/>
              <a:t> Accreditation </a:t>
            </a:r>
            <a:r>
              <a:rPr lang="en-US" sz="2800" dirty="0"/>
              <a:t>and Regulation</a:t>
            </a:r>
          </a:p>
          <a:p>
            <a:pPr marL="457200" lvl="0" indent="-457200">
              <a:buFont typeface="+mj-lt"/>
              <a:buAutoNum type="arabicPeriod"/>
            </a:pPr>
            <a:r>
              <a:rPr lang="en-US" sz="2800" dirty="0" smtClean="0"/>
              <a:t> Business </a:t>
            </a:r>
            <a:r>
              <a:rPr lang="en-US" sz="2800" dirty="0"/>
              <a:t>and Financial Models</a:t>
            </a:r>
          </a:p>
        </p:txBody>
      </p:sp>
    </p:spTree>
    <p:extLst>
      <p:ext uri="{BB962C8B-B14F-4D97-AF65-F5344CB8AC3E}">
        <p14:creationId xmlns:p14="http://schemas.microsoft.com/office/powerpoint/2010/main" val="2700052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p:txBody>
          <a:bodyPr/>
          <a:lstStyle/>
          <a:p>
            <a:r>
              <a:rPr lang="en-US" dirty="0">
                <a:solidFill>
                  <a:srgbClr val="000000"/>
                </a:solidFill>
                <a:latin typeface="Arial Black" charset="0"/>
              </a:rPr>
              <a:t>Memory Protocols</a:t>
            </a:r>
            <a:endParaRPr lang="en-US" dirty="0">
              <a:solidFill>
                <a:srgbClr val="000000"/>
              </a:solidFill>
            </a:endParaRPr>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7" name="Rectangle 5"/>
          <p:cNvSpPr>
            <a:spLocks noChangeArrowheads="1"/>
          </p:cNvSpPr>
          <p:nvPr/>
        </p:nvSpPr>
        <p:spPr bwMode="auto">
          <a:xfrm>
            <a:off x="304800" y="1702266"/>
            <a:ext cx="8534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algn="ctr"/>
            <a:r>
              <a:rPr lang="en-US" sz="2800" dirty="0"/>
              <a:t> </a:t>
            </a:r>
            <a:r>
              <a:rPr lang="en-US" sz="4000" dirty="0">
                <a:effectLst>
                  <a:outerShdw blurRad="38100" dist="38100" dir="2700000" algn="tl">
                    <a:srgbClr val="DDDDDD"/>
                  </a:outerShdw>
                </a:effectLst>
              </a:rPr>
              <a:t>Chunking</a:t>
            </a:r>
          </a:p>
          <a:p>
            <a:pPr algn="ctr"/>
            <a:r>
              <a:rPr lang="en-US" sz="4000" dirty="0">
                <a:effectLst>
                  <a:outerShdw blurRad="38100" dist="38100" dir="2700000" algn="tl">
                    <a:srgbClr val="DDDDDD"/>
                  </a:outerShdw>
                </a:effectLst>
              </a:rPr>
              <a:t>Schematic</a:t>
            </a:r>
          </a:p>
          <a:p>
            <a:pPr algn="ctr"/>
            <a:r>
              <a:rPr lang="en-US" sz="4000" dirty="0">
                <a:effectLst>
                  <a:outerShdw blurRad="38100" dist="38100" dir="2700000" algn="tl">
                    <a:srgbClr val="DDDDDD"/>
                  </a:outerShdw>
                </a:effectLst>
              </a:rPr>
              <a:t>Hierarchical</a:t>
            </a:r>
          </a:p>
          <a:p>
            <a:pPr algn="ctr"/>
            <a:r>
              <a:rPr lang="en-US" sz="4000" dirty="0">
                <a:effectLst>
                  <a:outerShdw blurRad="38100" dist="38100" dir="2700000" algn="tl">
                    <a:srgbClr val="DDDDDD"/>
                  </a:outerShdw>
                </a:effectLst>
              </a:rPr>
              <a:t>Subjective organization</a:t>
            </a:r>
          </a:p>
          <a:p>
            <a:pPr algn="ctr"/>
            <a:r>
              <a:rPr lang="en-US" sz="4000" dirty="0">
                <a:effectLst>
                  <a:outerShdw blurRad="38100" dist="38100" dir="2700000" algn="tl">
                    <a:srgbClr val="DDDDDD"/>
                  </a:outerShdw>
                </a:effectLst>
              </a:rPr>
              <a:t>Encoding versus retrieval</a:t>
            </a:r>
          </a:p>
          <a:p>
            <a:pPr algn="ctr"/>
            <a:r>
              <a:rPr lang="en-US" sz="4000" dirty="0">
                <a:effectLst>
                  <a:outerShdw blurRad="38100" dist="38100" dir="2700000" algn="tl">
                    <a:srgbClr val="DDDDDD"/>
                  </a:outerShdw>
                </a:effectLst>
              </a:rPr>
              <a:t>Shallow versus deep</a:t>
            </a:r>
          </a:p>
          <a:p>
            <a:pPr algn="ctr"/>
            <a:r>
              <a:rPr lang="en-US" sz="4000" dirty="0">
                <a:effectLst>
                  <a:outerShdw blurRad="38100" dist="38100" dir="2700000" algn="tl">
                    <a:srgbClr val="DDDDDD"/>
                  </a:outerShdw>
                </a:effectLst>
              </a:rPr>
              <a:t>Cuing and cue-</a:t>
            </a:r>
            <a:r>
              <a:rPr lang="en-US" sz="4000" dirty="0" err="1">
                <a:effectLst>
                  <a:outerShdw blurRad="38100" dist="38100" dir="2700000" algn="tl">
                    <a:srgbClr val="DDDDDD"/>
                  </a:outerShdw>
                </a:effectLst>
              </a:rPr>
              <a:t>dependant</a:t>
            </a:r>
            <a:r>
              <a:rPr lang="en-US" sz="4000" dirty="0">
                <a:effectLst>
                  <a:outerShdw blurRad="38100" dist="38100" dir="2700000" algn="tl">
                    <a:srgbClr val="DDDDDD"/>
                  </a:outerShdw>
                </a:effectLst>
              </a:rPr>
              <a:t> learning</a:t>
            </a:r>
          </a:p>
        </p:txBody>
      </p:sp>
    </p:spTree>
    <p:extLst>
      <p:ext uri="{BB962C8B-B14F-4D97-AF65-F5344CB8AC3E}">
        <p14:creationId xmlns:p14="http://schemas.microsoft.com/office/powerpoint/2010/main" val="24693275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Contact </a:t>
            </a:r>
            <a:r>
              <a:rPr lang="en-US" sz="4800" dirty="0" smtClean="0"/>
              <a:t>Us?</a:t>
            </a:r>
            <a:endParaRPr lang="en-US" sz="4800" dirty="0"/>
          </a:p>
        </p:txBody>
      </p:sp>
      <p:sp>
        <p:nvSpPr>
          <p:cNvPr id="3" name="Content Placeholder 2"/>
          <p:cNvSpPr>
            <a:spLocks noGrp="1"/>
          </p:cNvSpPr>
          <p:nvPr>
            <p:ph idx="1"/>
          </p:nvPr>
        </p:nvSpPr>
        <p:spPr/>
        <p:txBody>
          <a:bodyPr>
            <a:normAutofit fontScale="92500"/>
          </a:bodyPr>
          <a:lstStyle/>
          <a:p>
            <a:pPr marL="400050" lvl="1" indent="0">
              <a:buNone/>
            </a:pPr>
            <a:r>
              <a:rPr lang="en-US" sz="3200" dirty="0" smtClean="0">
                <a:latin typeface="Arial" panose="020B0604020202020204" pitchFamily="34" charset="0"/>
                <a:cs typeface="Arial" panose="020B0604020202020204" pitchFamily="34" charset="0"/>
              </a:rPr>
              <a:t>Prof</a:t>
            </a:r>
            <a:r>
              <a:rPr lang="en-US" sz="3200" dirty="0">
                <a:latin typeface="Arial" panose="020B0604020202020204" pitchFamily="34" charset="0"/>
                <a:cs typeface="Arial" panose="020B0604020202020204" pitchFamily="34" charset="0"/>
              </a:rPr>
              <a:t>. William </a:t>
            </a:r>
            <a:r>
              <a:rPr lang="en-US" sz="3200" dirty="0" smtClean="0">
                <a:latin typeface="Arial" panose="020B0604020202020204" pitchFamily="34" charset="0"/>
                <a:cs typeface="Arial" panose="020B0604020202020204" pitchFamily="34" charset="0"/>
              </a:rPr>
              <a:t>Byrnes, Texas A&amp;M</a:t>
            </a:r>
            <a:endParaRPr lang="en-US" sz="3200" dirty="0" smtClean="0">
              <a:latin typeface="Arial" panose="020B0604020202020204" pitchFamily="34" charset="0"/>
              <a:cs typeface="Arial" panose="020B0604020202020204" pitchFamily="34" charset="0"/>
            </a:endParaRPr>
          </a:p>
          <a:p>
            <a:pPr marL="400050" lvl="1" indent="0">
              <a:buNone/>
            </a:pPr>
            <a:r>
              <a:rPr lang="en-US" sz="3200" dirty="0" smtClean="0">
                <a:latin typeface="Arial" panose="020B0604020202020204" pitchFamily="34" charset="0"/>
                <a:cs typeface="Arial" panose="020B0604020202020204" pitchFamily="34" charset="0"/>
              </a:rPr>
              <a:t>williambyrnes@gmail.com</a:t>
            </a:r>
          </a:p>
          <a:p>
            <a:pPr marL="400050" lvl="1" indent="0">
              <a:buNone/>
            </a:pPr>
            <a:r>
              <a:rPr lang="en-US" sz="3200" dirty="0" smtClean="0">
                <a:latin typeface="Arial" panose="020B0604020202020204" pitchFamily="34" charset="0"/>
                <a:cs typeface="Arial" panose="020B0604020202020204" pitchFamily="34" charset="0"/>
              </a:rPr>
              <a:t>+1 (786) 271-5202</a:t>
            </a:r>
          </a:p>
          <a:p>
            <a:pPr marL="400050" lvl="1" indent="0">
              <a:buNone/>
            </a:pPr>
            <a:r>
              <a:rPr lang="en-US" sz="3200" dirty="0" smtClean="0">
                <a:latin typeface="Arial" panose="020B0604020202020204" pitchFamily="34" charset="0"/>
                <a:cs typeface="Arial" panose="020B0604020202020204" pitchFamily="34" charset="0"/>
                <a:hlinkClick r:id="rId2"/>
              </a:rPr>
              <a:t>www.linkedin.com/in/williambyrnes</a:t>
            </a:r>
            <a:r>
              <a:rPr lang="en-US" sz="3200" dirty="0" smtClean="0">
                <a:latin typeface="Arial" panose="020B0604020202020204" pitchFamily="34" charset="0"/>
                <a:cs typeface="Arial" panose="020B0604020202020204" pitchFamily="34" charset="0"/>
                <a:hlinkClick r:id="rId2"/>
              </a:rPr>
              <a:t>/</a:t>
            </a:r>
            <a:endParaRPr lang="en-US" sz="3200" dirty="0" smtClean="0">
              <a:latin typeface="Arial" panose="020B0604020202020204" pitchFamily="34" charset="0"/>
              <a:cs typeface="Arial" panose="020B0604020202020204" pitchFamily="34" charset="0"/>
            </a:endParaRPr>
          </a:p>
          <a:p>
            <a:pPr marL="400050" lvl="1" indent="0">
              <a:buNone/>
            </a:pPr>
            <a:endParaRPr lang="en-US" sz="3200" dirty="0">
              <a:latin typeface="Arial" panose="020B0604020202020204" pitchFamily="34" charset="0"/>
              <a:cs typeface="Arial" panose="020B0604020202020204" pitchFamily="34" charset="0"/>
            </a:endParaRPr>
          </a:p>
          <a:p>
            <a:pPr marL="400050" lvl="1" indent="0">
              <a:buNone/>
            </a:pPr>
            <a:r>
              <a:rPr lang="en-US" sz="3200" dirty="0" smtClean="0">
                <a:latin typeface="Arial" panose="020B0604020202020204" pitchFamily="34" charset="0"/>
                <a:cs typeface="Arial" panose="020B0604020202020204" pitchFamily="34" charset="0"/>
              </a:rPr>
              <a:t>Asst. Dean Jason Fiske, Thomas Jefferson</a:t>
            </a:r>
          </a:p>
          <a:p>
            <a:pPr marL="400050" lvl="1" indent="0">
              <a:buNone/>
            </a:pPr>
            <a:r>
              <a:rPr lang="en-US" sz="3200" dirty="0" smtClean="0">
                <a:latin typeface="Arial" panose="020B0604020202020204" pitchFamily="34" charset="0"/>
                <a:cs typeface="Arial" panose="020B0604020202020204" pitchFamily="34" charset="0"/>
                <a:hlinkClick r:id="rId3"/>
              </a:rPr>
              <a:t>fiskeja@tjsl.edu</a:t>
            </a:r>
            <a:endParaRPr lang="en-US" sz="3200" dirty="0" smtClean="0">
              <a:latin typeface="Arial" panose="020B0604020202020204" pitchFamily="34" charset="0"/>
              <a:cs typeface="Arial" panose="020B0604020202020204" pitchFamily="34" charset="0"/>
            </a:endParaRPr>
          </a:p>
          <a:p>
            <a:pPr marL="400050" lvl="1" indent="0">
              <a:buNone/>
            </a:pPr>
            <a:r>
              <a:rPr lang="en-US" sz="3200" dirty="0" smtClean="0">
                <a:latin typeface="Arial" panose="020B0604020202020204" pitchFamily="34" charset="0"/>
                <a:cs typeface="Arial" panose="020B0604020202020204" pitchFamily="34" charset="0"/>
              </a:rPr>
              <a:t>+1 (619) 961-4211</a:t>
            </a: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309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p:txBody>
          <a:bodyPr>
            <a:noAutofit/>
          </a:bodyPr>
          <a:lstStyle/>
          <a:p>
            <a:r>
              <a:rPr lang="en-US" sz="2800" b="1" dirty="0"/>
              <a:t>Chapter 1</a:t>
            </a:r>
            <a:br>
              <a:rPr lang="en-US" sz="2800" b="1" dirty="0"/>
            </a:br>
            <a:r>
              <a:rPr lang="en-US" sz="2800" b="1" i="1" dirty="0"/>
              <a:t>Collecting Challenges, Solutions, and Best Practices for Deans, Faculty and Policymakers</a:t>
            </a:r>
            <a:r>
              <a:rPr lang="en-US" sz="2800" b="1" dirty="0"/>
              <a:t/>
            </a:r>
            <a:br>
              <a:rPr lang="en-US" sz="2800" b="1" dirty="0"/>
            </a:br>
            <a:endParaRPr lang="en-US" sz="2800"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7" name="Rectangle 5"/>
          <p:cNvSpPr>
            <a:spLocks noChangeArrowheads="1"/>
          </p:cNvSpPr>
          <p:nvPr/>
        </p:nvSpPr>
        <p:spPr bwMode="auto">
          <a:xfrm>
            <a:off x="304800" y="1486826"/>
            <a:ext cx="85344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r>
              <a:rPr lang="en-US" sz="2800" dirty="0" smtClean="0"/>
              <a:t>3 Goals –</a:t>
            </a:r>
          </a:p>
          <a:p>
            <a:endParaRPr lang="en-US" sz="2800" dirty="0"/>
          </a:p>
          <a:p>
            <a:pPr lvl="0"/>
            <a:r>
              <a:rPr lang="en-US" sz="2800" dirty="0"/>
              <a:t>To define and summarize current topics and practices in legal distance learning;</a:t>
            </a:r>
          </a:p>
          <a:p>
            <a:r>
              <a:rPr lang="en-US" sz="2800" dirty="0"/>
              <a:t> </a:t>
            </a:r>
          </a:p>
          <a:p>
            <a:pPr lvl="0"/>
            <a:r>
              <a:rPr lang="en-US" sz="2800" dirty="0"/>
              <a:t>To identify areas that need best practices developed, and, to the extent possible, describe current recommended practices; and</a:t>
            </a:r>
          </a:p>
          <a:p>
            <a:r>
              <a:rPr lang="en-US" sz="2800" dirty="0"/>
              <a:t> </a:t>
            </a:r>
          </a:p>
          <a:p>
            <a:pPr lvl="0"/>
            <a:r>
              <a:rPr lang="en-US" sz="2800" dirty="0"/>
              <a:t>To identify areas that need further attention, research or development by the legal distance learning community.</a:t>
            </a:r>
          </a:p>
        </p:txBody>
      </p:sp>
    </p:spTree>
    <p:extLst>
      <p:ext uri="{BB962C8B-B14F-4D97-AF65-F5344CB8AC3E}">
        <p14:creationId xmlns:p14="http://schemas.microsoft.com/office/powerpoint/2010/main" val="2465724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p:txBody>
          <a:bodyPr>
            <a:noAutofit/>
          </a:bodyPr>
          <a:lstStyle/>
          <a:p>
            <a:r>
              <a:rPr lang="en-US" sz="2800" b="1" dirty="0"/>
              <a:t>Chapter 1</a:t>
            </a:r>
            <a:br>
              <a:rPr lang="en-US" sz="2800" b="1" dirty="0"/>
            </a:br>
            <a:r>
              <a:rPr lang="en-US" sz="2800" b="1" i="1" dirty="0"/>
              <a:t>Collecting Challenges, Solutions, and Best Practices for Deans, Faculty and Policymakers</a:t>
            </a:r>
            <a:r>
              <a:rPr lang="en-US" sz="2800" b="1" dirty="0"/>
              <a:t/>
            </a:r>
            <a:br>
              <a:rPr lang="en-US" sz="2800" b="1" dirty="0"/>
            </a:br>
            <a:endParaRPr lang="en-US" sz="2800"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7" name="Rectangle 5"/>
          <p:cNvSpPr>
            <a:spLocks noChangeArrowheads="1"/>
          </p:cNvSpPr>
          <p:nvPr/>
        </p:nvSpPr>
        <p:spPr bwMode="auto">
          <a:xfrm>
            <a:off x="304800" y="1917714"/>
            <a:ext cx="8534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r>
              <a:rPr lang="en-US" sz="3600" dirty="0" smtClean="0"/>
              <a:t>5 </a:t>
            </a:r>
            <a:r>
              <a:rPr lang="en-US" sz="3600" dirty="0"/>
              <a:t>distinct domains of </a:t>
            </a:r>
            <a:r>
              <a:rPr lang="en-US" sz="3600" dirty="0" smtClean="0"/>
              <a:t>challenge –</a:t>
            </a:r>
          </a:p>
          <a:p>
            <a:endParaRPr lang="en-US" sz="3600" dirty="0" smtClean="0"/>
          </a:p>
          <a:p>
            <a:r>
              <a:rPr lang="en-US" sz="3600" dirty="0" err="1" smtClean="0"/>
              <a:t>i</a:t>
            </a:r>
            <a:r>
              <a:rPr lang="en-US" sz="3600" dirty="0"/>
              <a:t>) educational theory </a:t>
            </a:r>
            <a:r>
              <a:rPr lang="en-US" sz="3600" dirty="0" smtClean="0"/>
              <a:t>&amp; tech resources</a:t>
            </a:r>
          </a:p>
          <a:p>
            <a:r>
              <a:rPr lang="en-US" sz="3600" dirty="0" smtClean="0"/>
              <a:t>ii</a:t>
            </a:r>
            <a:r>
              <a:rPr lang="en-US" sz="3600" dirty="0"/>
              <a:t>) </a:t>
            </a:r>
            <a:r>
              <a:rPr lang="en-US" sz="3600" dirty="0" smtClean="0"/>
              <a:t>admin of </a:t>
            </a:r>
            <a:r>
              <a:rPr lang="en-US" sz="3600" dirty="0"/>
              <a:t>distance learning </a:t>
            </a:r>
            <a:r>
              <a:rPr lang="en-US" sz="3600" dirty="0" smtClean="0"/>
              <a:t>programs</a:t>
            </a:r>
          </a:p>
          <a:p>
            <a:r>
              <a:rPr lang="en-US" sz="3600" dirty="0" smtClean="0"/>
              <a:t>iii</a:t>
            </a:r>
            <a:r>
              <a:rPr lang="en-US" sz="3600" dirty="0"/>
              <a:t>) </a:t>
            </a:r>
            <a:r>
              <a:rPr lang="en-US" sz="3600" dirty="0" smtClean="0"/>
              <a:t>tech training &amp; management</a:t>
            </a:r>
          </a:p>
          <a:p>
            <a:r>
              <a:rPr lang="en-US" sz="3600" dirty="0" smtClean="0"/>
              <a:t>iv</a:t>
            </a:r>
            <a:r>
              <a:rPr lang="en-US" sz="3600" dirty="0"/>
              <a:t>) </a:t>
            </a:r>
            <a:r>
              <a:rPr lang="en-US" sz="3600" dirty="0" smtClean="0"/>
              <a:t>IP</a:t>
            </a:r>
          </a:p>
          <a:p>
            <a:r>
              <a:rPr lang="en-US" sz="3600" dirty="0" smtClean="0"/>
              <a:t>v</a:t>
            </a:r>
            <a:r>
              <a:rPr lang="en-US" sz="3600" dirty="0"/>
              <a:t>) business </a:t>
            </a:r>
            <a:r>
              <a:rPr lang="en-US" sz="3600" dirty="0" smtClean="0"/>
              <a:t>&amp; </a:t>
            </a:r>
            <a:r>
              <a:rPr lang="en-US" sz="3600" dirty="0"/>
              <a:t>financial </a:t>
            </a:r>
            <a:r>
              <a:rPr lang="en-US" sz="3600" dirty="0" smtClean="0"/>
              <a:t>models   </a:t>
            </a:r>
            <a:endParaRPr lang="en-US" sz="3600" dirty="0"/>
          </a:p>
        </p:txBody>
      </p:sp>
    </p:spTree>
    <p:extLst>
      <p:ext uri="{BB962C8B-B14F-4D97-AF65-F5344CB8AC3E}">
        <p14:creationId xmlns:p14="http://schemas.microsoft.com/office/powerpoint/2010/main" val="942098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p:txBody>
          <a:bodyPr>
            <a:normAutofit/>
          </a:bodyPr>
          <a:lstStyle/>
          <a:p>
            <a:r>
              <a:rPr lang="en-US" dirty="0"/>
              <a:t>Chapter 2: Delivery Mechanism</a:t>
            </a:r>
            <a:endParaRPr lang="en-US"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7" name="Rectangle 5"/>
          <p:cNvSpPr>
            <a:spLocks noChangeArrowheads="1"/>
          </p:cNvSpPr>
          <p:nvPr/>
        </p:nvSpPr>
        <p:spPr bwMode="auto">
          <a:xfrm>
            <a:off x="304800" y="1637399"/>
            <a:ext cx="8534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lvl="0"/>
            <a:r>
              <a:rPr lang="en-US" sz="3200" b="1" i="1" dirty="0" smtClean="0"/>
              <a:t>Delivery Models</a:t>
            </a:r>
            <a:r>
              <a:rPr lang="en-US" sz="3200" i="1" dirty="0" smtClean="0"/>
              <a:t>: Synchronous &amp; Asynchronous</a:t>
            </a:r>
            <a:r>
              <a:rPr lang="en-US" sz="3200" dirty="0" smtClean="0"/>
              <a:t>. </a:t>
            </a:r>
            <a:r>
              <a:rPr lang="en-US" sz="3200" dirty="0"/>
              <a:t>S</a:t>
            </a:r>
            <a:r>
              <a:rPr lang="en-US" sz="3200" dirty="0" smtClean="0"/>
              <a:t>trengths </a:t>
            </a:r>
            <a:r>
              <a:rPr lang="en-US" sz="3200" dirty="0"/>
              <a:t>&amp;</a:t>
            </a:r>
            <a:r>
              <a:rPr lang="en-US" sz="3200" dirty="0" smtClean="0"/>
              <a:t> </a:t>
            </a:r>
            <a:r>
              <a:rPr lang="en-US" sz="3200" dirty="0" smtClean="0"/>
              <a:t>operational </a:t>
            </a:r>
            <a:r>
              <a:rPr lang="en-US" sz="3200" dirty="0" smtClean="0"/>
              <a:t>considerations  </a:t>
            </a:r>
            <a:endParaRPr lang="en-US" sz="3200" dirty="0" smtClean="0"/>
          </a:p>
          <a:p>
            <a:pPr lvl="0"/>
            <a:endParaRPr lang="en-US" sz="3200" i="1" dirty="0" smtClean="0"/>
          </a:p>
          <a:p>
            <a:pPr lvl="0"/>
            <a:endParaRPr lang="en-US" sz="3200" i="1" dirty="0"/>
          </a:p>
          <a:p>
            <a:pPr lvl="0"/>
            <a:r>
              <a:rPr lang="en-US" sz="3200" b="1" i="1" dirty="0" smtClean="0"/>
              <a:t>Comparative </a:t>
            </a:r>
            <a:r>
              <a:rPr lang="en-US" sz="3200" b="1" i="1" dirty="0" smtClean="0"/>
              <a:t>Pedagogy</a:t>
            </a:r>
            <a:r>
              <a:rPr lang="en-US" sz="3200" dirty="0" smtClean="0"/>
              <a:t>: How do pedagogical practices differ between distance learning and residential programs? </a:t>
            </a:r>
            <a:endParaRPr lang="en-US" sz="3200" dirty="0" smtClean="0"/>
          </a:p>
          <a:p>
            <a:pPr lvl="0"/>
            <a:r>
              <a:rPr lang="en-US" sz="3200" dirty="0" smtClean="0"/>
              <a:t>How </a:t>
            </a:r>
            <a:r>
              <a:rPr lang="en-US" sz="3200" dirty="0" smtClean="0"/>
              <a:t>do synchronous and asynchronous pedagogy differ and complement one another? </a:t>
            </a:r>
          </a:p>
        </p:txBody>
      </p:sp>
    </p:spTree>
    <p:extLst>
      <p:ext uri="{BB962C8B-B14F-4D97-AF65-F5344CB8AC3E}">
        <p14:creationId xmlns:p14="http://schemas.microsoft.com/office/powerpoint/2010/main" val="34635003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p:txBody>
          <a:bodyPr>
            <a:normAutofit/>
          </a:bodyPr>
          <a:lstStyle/>
          <a:p>
            <a:r>
              <a:rPr lang="en-US" dirty="0"/>
              <a:t>Chapter </a:t>
            </a:r>
            <a:r>
              <a:rPr lang="en-US" dirty="0" smtClean="0"/>
              <a:t>2: Delivery Mechanism</a:t>
            </a:r>
            <a:endParaRPr lang="en-US"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7" name="Rectangle 5"/>
          <p:cNvSpPr>
            <a:spLocks noChangeArrowheads="1"/>
          </p:cNvSpPr>
          <p:nvPr/>
        </p:nvSpPr>
        <p:spPr bwMode="auto">
          <a:xfrm>
            <a:off x="304800" y="1914397"/>
            <a:ext cx="8534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lvl="0"/>
            <a:r>
              <a:rPr lang="en-US" sz="2800" b="1" i="1" dirty="0"/>
              <a:t>Hybrid or Blended Learning</a:t>
            </a:r>
            <a:r>
              <a:rPr lang="en-US" sz="2800" dirty="0"/>
              <a:t>. How can distance learning and in-person teaching techniques or tools be deployed in concert to produce better student outcomes? </a:t>
            </a:r>
          </a:p>
          <a:p>
            <a:pPr lvl="0"/>
            <a:endParaRPr lang="en-US" sz="2800" b="1" i="1" dirty="0" smtClean="0"/>
          </a:p>
          <a:p>
            <a:pPr lvl="0"/>
            <a:r>
              <a:rPr lang="en-US" sz="2800" b="1" i="1" dirty="0" smtClean="0"/>
              <a:t>Staffing </a:t>
            </a:r>
            <a:r>
              <a:rPr lang="en-US" sz="2800" b="1" i="1" dirty="0"/>
              <a:t>for Distance Learning Program Design</a:t>
            </a:r>
            <a:r>
              <a:rPr lang="en-US" sz="2800" dirty="0"/>
              <a:t>. How do the design and delivery of online courses differ from residential course development and teaching? What particular personnel and skill sets are required to launch and maintain an online program? </a:t>
            </a:r>
            <a:endParaRPr lang="en-US" sz="2800" dirty="0"/>
          </a:p>
        </p:txBody>
      </p:sp>
    </p:spTree>
    <p:extLst>
      <p:ext uri="{BB962C8B-B14F-4D97-AF65-F5344CB8AC3E}">
        <p14:creationId xmlns:p14="http://schemas.microsoft.com/office/powerpoint/2010/main" val="2024567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a:xfrm>
            <a:off x="130450" y="228600"/>
            <a:ext cx="8937349" cy="1143000"/>
          </a:xfrm>
        </p:spPr>
        <p:txBody>
          <a:bodyPr>
            <a:normAutofit fontScale="90000"/>
          </a:bodyPr>
          <a:lstStyle/>
          <a:p>
            <a:r>
              <a:rPr lang="en-US" b="1" dirty="0"/>
              <a:t>Chapter </a:t>
            </a:r>
            <a:r>
              <a:rPr lang="en-US" b="1" dirty="0" smtClean="0"/>
              <a:t>3: Instructional Technology Tools</a:t>
            </a:r>
            <a:endParaRPr lang="en-US"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7" name="Rectangle 5"/>
          <p:cNvSpPr>
            <a:spLocks noChangeArrowheads="1"/>
          </p:cNvSpPr>
          <p:nvPr/>
        </p:nvSpPr>
        <p:spPr bwMode="auto">
          <a:xfrm>
            <a:off x="291548" y="1333371"/>
            <a:ext cx="85344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r>
              <a:rPr lang="en-US" sz="3200" i="1" dirty="0" smtClean="0"/>
              <a:t>“One </a:t>
            </a:r>
            <a:r>
              <a:rPr lang="en-US" sz="3200" i="1" dirty="0"/>
              <a:t>common trap new online instructors and program designers discover is the temptation and excitement of new online tools. </a:t>
            </a:r>
            <a:endParaRPr lang="en-US" sz="3200" i="1" dirty="0" smtClean="0"/>
          </a:p>
          <a:p>
            <a:endParaRPr lang="en-US" sz="3200" i="1" dirty="0"/>
          </a:p>
          <a:p>
            <a:r>
              <a:rPr lang="en-US" sz="3200" i="1" dirty="0" smtClean="0"/>
              <a:t>While </a:t>
            </a:r>
            <a:r>
              <a:rPr lang="en-US" sz="3200" i="1" dirty="0"/>
              <a:t>the number of technological tools proliferate, and increasingly novel approaches are introduced, instructors can be enticed to use technology for technology’s sake. Focus should always remain on using the best tool to achieve designated learning outcomes</a:t>
            </a:r>
            <a:r>
              <a:rPr lang="en-US" sz="3200" i="1" dirty="0" smtClean="0"/>
              <a:t>.”</a:t>
            </a:r>
            <a:endParaRPr lang="en-US" sz="3200" i="1" dirty="0"/>
          </a:p>
        </p:txBody>
      </p:sp>
    </p:spTree>
    <p:extLst>
      <p:ext uri="{BB962C8B-B14F-4D97-AF65-F5344CB8AC3E}">
        <p14:creationId xmlns:p14="http://schemas.microsoft.com/office/powerpoint/2010/main" val="285153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a:xfrm>
            <a:off x="130450" y="228600"/>
            <a:ext cx="8937349" cy="1143000"/>
          </a:xfrm>
        </p:spPr>
        <p:txBody>
          <a:bodyPr>
            <a:normAutofit fontScale="90000"/>
          </a:bodyPr>
          <a:lstStyle/>
          <a:p>
            <a:r>
              <a:rPr lang="en-US" b="1" dirty="0"/>
              <a:t>Chapter </a:t>
            </a:r>
            <a:r>
              <a:rPr lang="en-US" b="1" dirty="0" smtClean="0"/>
              <a:t>3: Instructional Technology Tools</a:t>
            </a:r>
            <a:endParaRPr lang="en-US" b="1" dirty="0"/>
          </a:p>
        </p:txBody>
      </p:sp>
      <p:sp>
        <p:nvSpPr>
          <p:cNvPr id="146435" name="Rectangle 3"/>
          <p:cNvSpPr>
            <a:spLocks noChangeArrowheads="1"/>
          </p:cNvSpPr>
          <p:nvPr/>
        </p:nvSpPr>
        <p:spPr bwMode="auto">
          <a:xfrm>
            <a:off x="0" y="3067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6" name="Rectangle 4"/>
          <p:cNvSpPr>
            <a:spLocks noChangeArrowheads="1"/>
          </p:cNvSpPr>
          <p:nvPr/>
        </p:nvSpPr>
        <p:spPr bwMode="auto">
          <a:xfrm>
            <a:off x="0" y="34750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46437" name="Rectangle 5"/>
          <p:cNvSpPr>
            <a:spLocks noChangeArrowheads="1"/>
          </p:cNvSpPr>
          <p:nvPr/>
        </p:nvSpPr>
        <p:spPr bwMode="auto">
          <a:xfrm>
            <a:off x="291548" y="1856590"/>
            <a:ext cx="8534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pPr marL="514350" lvl="0" indent="-514350">
              <a:buFont typeface="+mj-lt"/>
              <a:buAutoNum type="arabicPeriod"/>
            </a:pPr>
            <a:r>
              <a:rPr lang="en-US" sz="3600" b="1" i="1" dirty="0"/>
              <a:t>Learning Management </a:t>
            </a:r>
            <a:r>
              <a:rPr lang="en-US" sz="3600" b="1" i="1" dirty="0" smtClean="0"/>
              <a:t>Systems</a:t>
            </a:r>
            <a:endParaRPr lang="en-US" sz="3600" b="1" dirty="0" smtClean="0"/>
          </a:p>
          <a:p>
            <a:pPr marL="514350" lvl="0" indent="-514350">
              <a:buFont typeface="+mj-lt"/>
              <a:buAutoNum type="arabicPeriod"/>
            </a:pPr>
            <a:r>
              <a:rPr lang="en-US" sz="3600" b="1" i="1" dirty="0" smtClean="0"/>
              <a:t>Webcasts </a:t>
            </a:r>
            <a:r>
              <a:rPr lang="en-US" sz="3600" b="1" i="1" dirty="0"/>
              <a:t>and Video </a:t>
            </a:r>
            <a:r>
              <a:rPr lang="en-US" sz="3600" b="1" i="1" dirty="0" smtClean="0"/>
              <a:t>Feeds</a:t>
            </a:r>
            <a:endParaRPr lang="en-US" sz="3600" b="1" dirty="0" smtClean="0"/>
          </a:p>
          <a:p>
            <a:pPr marL="514350" lvl="0" indent="-514350">
              <a:buFont typeface="+mj-lt"/>
              <a:buAutoNum type="arabicPeriod"/>
            </a:pPr>
            <a:r>
              <a:rPr lang="en-US" sz="3600" b="1" i="1" dirty="0" smtClean="0"/>
              <a:t>Podcasts </a:t>
            </a:r>
            <a:r>
              <a:rPr lang="en-US" sz="3600" b="1" i="1" dirty="0"/>
              <a:t>and </a:t>
            </a:r>
            <a:r>
              <a:rPr lang="en-US" sz="3600" b="1" i="1" dirty="0" smtClean="0"/>
              <a:t>Voice-Over-Slides</a:t>
            </a:r>
            <a:endParaRPr lang="en-US" sz="3600" b="1" dirty="0" smtClean="0"/>
          </a:p>
          <a:p>
            <a:pPr marL="514350" lvl="0" indent="-514350">
              <a:buFont typeface="+mj-lt"/>
              <a:buAutoNum type="arabicPeriod"/>
            </a:pPr>
            <a:r>
              <a:rPr lang="en-US" sz="3600" b="1" i="1" dirty="0" smtClean="0"/>
              <a:t>Chats </a:t>
            </a:r>
            <a:r>
              <a:rPr lang="en-US" sz="3600" b="1" i="1" dirty="0"/>
              <a:t>and </a:t>
            </a:r>
            <a:r>
              <a:rPr lang="en-US" sz="3600" b="1" i="1" dirty="0" smtClean="0"/>
              <a:t>Blogs</a:t>
            </a:r>
            <a:endParaRPr lang="en-US" sz="3600" b="1" dirty="0"/>
          </a:p>
          <a:p>
            <a:pPr marL="514350" lvl="0" indent="-514350">
              <a:buFont typeface="+mj-lt"/>
              <a:buAutoNum type="arabicPeriod"/>
            </a:pPr>
            <a:r>
              <a:rPr lang="en-US" sz="3600" b="1" i="1" dirty="0" smtClean="0"/>
              <a:t>Quizzes</a:t>
            </a:r>
          </a:p>
          <a:p>
            <a:pPr marL="514350" lvl="0" indent="-514350">
              <a:buFont typeface="+mj-lt"/>
              <a:buAutoNum type="arabicPeriod"/>
            </a:pPr>
            <a:r>
              <a:rPr lang="en-US" sz="3600" b="1" i="1" dirty="0" smtClean="0"/>
              <a:t>Discussions</a:t>
            </a:r>
          </a:p>
          <a:p>
            <a:pPr marL="514350" indent="-514350">
              <a:buFont typeface="+mj-lt"/>
              <a:buAutoNum type="arabicPeriod"/>
            </a:pPr>
            <a:r>
              <a:rPr lang="en-US" sz="3600" b="1" i="1" dirty="0" err="1" smtClean="0"/>
              <a:t>Wikkis</a:t>
            </a:r>
            <a:endParaRPr lang="en-US" sz="3600" b="1" i="1" dirty="0"/>
          </a:p>
        </p:txBody>
      </p:sp>
    </p:spTree>
    <p:extLst>
      <p:ext uri="{BB962C8B-B14F-4D97-AF65-F5344CB8AC3E}">
        <p14:creationId xmlns:p14="http://schemas.microsoft.com/office/powerpoint/2010/main" val="4014559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986</Words>
  <Application>Microsoft Office PowerPoint</Application>
  <PresentationFormat>On-screen Show (4:3)</PresentationFormat>
  <Paragraphs>201</Paragraphs>
  <Slides>31</Slides>
  <Notes>21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Distance Learning in Legal Education:  Design, Delivery and Recommended Practices.  “The Road Travelled &amp; The Journey Yet Ahead”   William Byrnes (Texas A&amp;M)   Jason Fiske (Thomas Jefferson)  CALI June 18, 2015  </vt:lpstr>
      <vt:lpstr>Who is doing it?</vt:lpstr>
      <vt:lpstr>Structure</vt:lpstr>
      <vt:lpstr>Chapter 1 Collecting Challenges, Solutions, and Best Practices for Deans, Faculty and Policymakers </vt:lpstr>
      <vt:lpstr>Chapter 1 Collecting Challenges, Solutions, and Best Practices for Deans, Faculty and Policymakers </vt:lpstr>
      <vt:lpstr>Chapter 2: Delivery Mechanism</vt:lpstr>
      <vt:lpstr>Chapter 2: Delivery Mechanism</vt:lpstr>
      <vt:lpstr>Chapter 3: Instructional Technology Tools</vt:lpstr>
      <vt:lpstr>Chapter 3: Instructional Technology Tools</vt:lpstr>
      <vt:lpstr>Chapter 3: Instructional Technology Tools</vt:lpstr>
      <vt:lpstr>Chapter 4: Assessment of Students, Courses &amp; Programs</vt:lpstr>
      <vt:lpstr>Chapter 4: Assessment &amp; Feedback</vt:lpstr>
      <vt:lpstr>Chapter 5: Student Orientation, Student Services &amp; Computer Access </vt:lpstr>
      <vt:lpstr>Chapter 6: Training &amp; Technical Support </vt:lpstr>
      <vt:lpstr>PowerPoint Presentation</vt:lpstr>
      <vt:lpstr>Why is this discussion interesting?</vt:lpstr>
      <vt:lpstr>Is it Legit?</vt:lpstr>
      <vt:lpstr>PowerPoint Presentation</vt:lpstr>
      <vt:lpstr>New Skills – New Learning*</vt:lpstr>
      <vt:lpstr>“Experts are made – not born”</vt:lpstr>
      <vt:lpstr>Technician v. Professional</vt:lpstr>
      <vt:lpstr>Leveraging Distance Education</vt:lpstr>
      <vt:lpstr>How Information is researched and analyzed </vt:lpstr>
      <vt:lpstr>New Generation of Legal Research -How Information is researched and analyzed </vt:lpstr>
      <vt:lpstr>How Information is researched and analyzed </vt:lpstr>
      <vt:lpstr>Course Development</vt:lpstr>
      <vt:lpstr>“Through the eye of a needle”</vt:lpstr>
      <vt:lpstr>“It’s all in the packaging”</vt:lpstr>
      <vt:lpstr>PowerPoint Presentation</vt:lpstr>
      <vt:lpstr>Memory Protocols</vt:lpstr>
      <vt:lpstr>Contact 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dc:creator>
  <cp:lastModifiedBy>William H. Byrnes</cp:lastModifiedBy>
  <cp:revision>53</cp:revision>
  <dcterms:created xsi:type="dcterms:W3CDTF">2012-09-13T18:10:55Z</dcterms:created>
  <dcterms:modified xsi:type="dcterms:W3CDTF">2015-06-17T04:48:18Z</dcterms:modified>
</cp:coreProperties>
</file>